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6"/>
  </p:notesMasterIdLst>
  <p:sldIdLst>
    <p:sldId id="256" r:id="rId5"/>
    <p:sldId id="268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5pPr>
    <a:lvl6pPr marL="2286000" algn="l" defTabSz="457200" rtl="0" eaLnBrk="1" latinLnBrk="0" hangingPunct="1"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6pPr>
    <a:lvl7pPr marL="2743200" algn="l" defTabSz="457200" rtl="0" eaLnBrk="1" latinLnBrk="0" hangingPunct="1"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7pPr>
    <a:lvl8pPr marL="3200400" algn="l" defTabSz="457200" rtl="0" eaLnBrk="1" latinLnBrk="0" hangingPunct="1"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8pPr>
    <a:lvl9pPr marL="3657600" algn="l" defTabSz="457200" rtl="0" eaLnBrk="1" latinLnBrk="0" hangingPunct="1">
      <a:defRPr sz="4000" kern="1200">
        <a:solidFill>
          <a:srgbClr val="FFFFFF"/>
        </a:solidFill>
        <a:latin typeface="Avenir Light" charset="0"/>
        <a:ea typeface="ヒラギノ角ゴ Pro W3" charset="0"/>
        <a:cs typeface="Avenir Light" charset="0"/>
        <a:sym typeface="Avenir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7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Rectangle 2"/>
          <p:cNvSpPr>
            <a:spLocks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Roman" charset="0"/>
              </a:rPr>
              <a:t>Click to edit Master text styles</a:t>
            </a:r>
          </a:p>
          <a:p>
            <a:pPr lvl="1"/>
            <a:r>
              <a:rPr lang="en-US">
                <a:sym typeface="Avenir Roman" charset="0"/>
              </a:rPr>
              <a:t>Second level</a:t>
            </a:r>
          </a:p>
          <a:p>
            <a:pPr lvl="2"/>
            <a:r>
              <a:rPr lang="en-US">
                <a:sym typeface="Avenir Roman" charset="0"/>
              </a:rPr>
              <a:t>Third level</a:t>
            </a:r>
          </a:p>
          <a:p>
            <a:pPr lvl="3"/>
            <a:r>
              <a:rPr lang="en-US">
                <a:sym typeface="Avenir Roman" charset="0"/>
              </a:rPr>
              <a:t>Fourth level</a:t>
            </a:r>
          </a:p>
          <a:p>
            <a:pPr lvl="4"/>
            <a:r>
              <a:rPr lang="en-US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6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ヒラギノ角ゴ Pro W3" charset="0"/>
        <a:cs typeface="Avenir Roman" charset="0"/>
        <a:sym typeface="Avenir Roman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400" y="508000"/>
            <a:ext cx="2921000" cy="19558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508000"/>
            <a:ext cx="8610600" cy="19558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5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2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57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819400"/>
            <a:ext cx="2463800" cy="605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819400"/>
            <a:ext cx="2463800" cy="605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18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0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67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8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61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70400" y="609600"/>
            <a:ext cx="1270000" cy="82677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609600"/>
            <a:ext cx="3657600" cy="82677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0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66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7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9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81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164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799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53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96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0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3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34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867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019300"/>
            <a:ext cx="5765800" cy="671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019300"/>
            <a:ext cx="5765800" cy="671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1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1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508000"/>
            <a:ext cx="57658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8000"/>
            <a:ext cx="57658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71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718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305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542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18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400" y="609600"/>
            <a:ext cx="2921000" cy="81280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609600"/>
            <a:ext cx="8610600" cy="81280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7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9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86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64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>
            <p:ph type="title"/>
          </p:nvPr>
        </p:nvSpPr>
        <p:spPr bwMode="auto">
          <a:xfrm>
            <a:off x="660400" y="1003300"/>
            <a:ext cx="116840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/>
          </p:cNvSpPr>
          <p:nvPr>
            <p:ph type="body" idx="1"/>
          </p:nvPr>
        </p:nvSpPr>
        <p:spPr bwMode="auto">
          <a:xfrm>
            <a:off x="660400" y="508000"/>
            <a:ext cx="11684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Light" charset="0"/>
              </a:rPr>
              <a:t>Click to edit Master text styles</a:t>
            </a:r>
          </a:p>
          <a:p>
            <a:pPr lvl="1"/>
            <a:r>
              <a:rPr lang="en-US">
                <a:sym typeface="Avenir Light" charset="0"/>
              </a:rPr>
              <a:t>Second level</a:t>
            </a:r>
          </a:p>
          <a:p>
            <a:pPr lvl="2"/>
            <a:r>
              <a:rPr lang="en-US">
                <a:sym typeface="Avenir Light" charset="0"/>
              </a:rPr>
              <a:t>Third level</a:t>
            </a:r>
          </a:p>
          <a:p>
            <a:pPr lvl="3"/>
            <a:r>
              <a:rPr lang="en-US">
                <a:sym typeface="Avenir Light" charset="0"/>
              </a:rPr>
              <a:t>Fourth level</a:t>
            </a:r>
          </a:p>
          <a:p>
            <a:pPr lvl="4"/>
            <a:r>
              <a:rPr lang="en-US">
                <a:sym typeface="Avenir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Avenir Light" charset="0"/>
        </a:defRPr>
      </a:lvl1pPr>
      <a:lvl2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2pPr>
      <a:lvl3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3pPr>
      <a:lvl4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4pPr>
      <a:lvl5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5pPr>
      <a:lvl6pPr marL="4572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6pPr>
      <a:lvl7pPr marL="9144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7pPr>
      <a:lvl8pPr marL="13716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8pPr>
      <a:lvl9pPr marL="18288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Avenir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>
            <p:ph type="title"/>
          </p:nvPr>
        </p:nvSpPr>
        <p:spPr bwMode="auto">
          <a:xfrm>
            <a:off x="660400" y="609600"/>
            <a:ext cx="5080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/>
          </p:cNvSpPr>
          <p:nvPr>
            <p:ph type="body" idx="1"/>
          </p:nvPr>
        </p:nvSpPr>
        <p:spPr bwMode="auto">
          <a:xfrm>
            <a:off x="660400" y="2819400"/>
            <a:ext cx="5080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Light" charset="0"/>
              </a:rPr>
              <a:t>Click to edit Master text styles</a:t>
            </a:r>
          </a:p>
          <a:p>
            <a:pPr lvl="1"/>
            <a:r>
              <a:rPr lang="en-US">
                <a:sym typeface="Avenir Light" charset="0"/>
              </a:rPr>
              <a:t>Second level</a:t>
            </a:r>
          </a:p>
          <a:p>
            <a:pPr lvl="2"/>
            <a:r>
              <a:rPr lang="en-US">
                <a:sym typeface="Avenir Light" charset="0"/>
              </a:rPr>
              <a:t>Third level</a:t>
            </a:r>
          </a:p>
          <a:p>
            <a:pPr lvl="3"/>
            <a:r>
              <a:rPr lang="en-US">
                <a:sym typeface="Avenir Light" charset="0"/>
              </a:rPr>
              <a:t>Fourth level</a:t>
            </a:r>
          </a:p>
          <a:p>
            <a:pPr lvl="4"/>
            <a:r>
              <a:rPr lang="en-US">
                <a:sym typeface="Avenir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Avenir Light" charset="0"/>
        </a:defRPr>
      </a:lvl1pPr>
      <a:lvl2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2pPr>
      <a:lvl3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3pPr>
      <a:lvl4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4pPr>
      <a:lvl5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5pPr>
      <a:lvl6pPr marL="4572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6pPr>
      <a:lvl7pPr marL="9144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7pPr>
      <a:lvl8pPr marL="13716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8pPr>
      <a:lvl9pPr marL="18288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Avenir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Avenir Light" charset="0"/>
        </a:defRPr>
      </a:lvl1pPr>
      <a:lvl2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2pPr>
      <a:lvl3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3pPr>
      <a:lvl4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4pPr>
      <a:lvl5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5pPr>
      <a:lvl6pPr marL="4572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6pPr>
      <a:lvl7pPr marL="9144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7pPr>
      <a:lvl8pPr marL="13716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8pPr>
      <a:lvl9pPr marL="18288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Avenir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>
            <p:ph type="title"/>
          </p:nvPr>
        </p:nvSpPr>
        <p:spPr bwMode="auto">
          <a:xfrm>
            <a:off x="660400" y="609600"/>
            <a:ext cx="116840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/>
          </p:cNvSpPr>
          <p:nvPr>
            <p:ph type="body" idx="1"/>
          </p:nvPr>
        </p:nvSpPr>
        <p:spPr bwMode="auto">
          <a:xfrm>
            <a:off x="660400" y="2019300"/>
            <a:ext cx="11684000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venir Light" charset="0"/>
              </a:rPr>
              <a:t>Click to edit Master text styles</a:t>
            </a:r>
          </a:p>
          <a:p>
            <a:pPr lvl="1"/>
            <a:r>
              <a:rPr lang="en-US">
                <a:sym typeface="Avenir Light" charset="0"/>
              </a:rPr>
              <a:t>Second level</a:t>
            </a:r>
          </a:p>
          <a:p>
            <a:pPr lvl="2"/>
            <a:r>
              <a:rPr lang="en-US">
                <a:sym typeface="Avenir Light" charset="0"/>
              </a:rPr>
              <a:t>Third level</a:t>
            </a:r>
          </a:p>
          <a:p>
            <a:pPr lvl="3"/>
            <a:r>
              <a:rPr lang="en-US">
                <a:sym typeface="Avenir Light" charset="0"/>
              </a:rPr>
              <a:t>Fourth level</a:t>
            </a:r>
          </a:p>
          <a:p>
            <a:pPr lvl="4"/>
            <a:r>
              <a:rPr lang="en-US">
                <a:sym typeface="Avenir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+mj-lt"/>
          <a:ea typeface="+mj-ea"/>
          <a:cs typeface="+mj-cs"/>
          <a:sym typeface="Avenir Light" charset="0"/>
        </a:defRPr>
      </a:lvl1pPr>
      <a:lvl2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2pPr>
      <a:lvl3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3pPr>
      <a:lvl4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4pPr>
      <a:lvl5pPr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5pPr>
      <a:lvl6pPr marL="4572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6pPr>
      <a:lvl7pPr marL="9144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7pPr>
      <a:lvl8pPr marL="13716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8pPr>
      <a:lvl9pPr marL="1828800" algn="l" defTabSz="584200" rtl="0" fontAlgn="base" hangingPunct="0">
        <a:spcBef>
          <a:spcPct val="0"/>
        </a:spcBef>
        <a:spcAft>
          <a:spcPct val="0"/>
        </a:spcAft>
        <a:defRPr sz="6200">
          <a:solidFill>
            <a:srgbClr val="FFFFFF"/>
          </a:solidFill>
          <a:latin typeface="Avenir Light" charset="0"/>
          <a:ea typeface="ヒラギノ角ゴ Pro W3" charset="0"/>
          <a:cs typeface="Avenir Light" charset="0"/>
          <a:sym typeface="Avenir Light" charset="0"/>
        </a:defRPr>
      </a:lvl9pPr>
    </p:titleStyle>
    <p:bodyStyle>
      <a:lvl1pPr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Avenir Light" charset="0"/>
        </a:defRPr>
      </a:lvl1pPr>
      <a:lvl2pPr marL="228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2pPr>
      <a:lvl3pPr marL="457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3pPr>
      <a:lvl4pPr marL="685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4pPr>
      <a:lvl5pPr marL="9144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FFFFFF"/>
          </a:solidFill>
          <a:latin typeface="+mn-lt"/>
          <a:ea typeface="Avenir Light" charset="0"/>
          <a:cs typeface="+mn-cs"/>
          <a:sym typeface="Avenir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Battlestar-Galactica__1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 b="13931"/>
          <a:stretch>
            <a:fillRect/>
          </a:stretch>
        </p:blipFill>
        <p:spPr bwMode="auto">
          <a:xfrm>
            <a:off x="0" y="2717800"/>
            <a:ext cx="13004800" cy="70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>
          <a:xfrm>
            <a:off x="952500" y="1136650"/>
            <a:ext cx="11682413" cy="1460500"/>
          </a:xfrm>
        </p:spPr>
        <p:txBody>
          <a:bodyPr/>
          <a:lstStyle/>
          <a:p>
            <a:pPr defTabSz="366713"/>
            <a:r>
              <a:rPr lang="en-US" sz="3900"/>
              <a:t>PSYCHOLOGICKÉ FENOMÉNY V BATTLESTAR GALACTICA</a:t>
            </a:r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>
            <p:ph type="body" idx="1"/>
          </p:nvPr>
        </p:nvSpPr>
        <p:spPr>
          <a:xfrm>
            <a:off x="660400" y="508000"/>
            <a:ext cx="11682413" cy="508000"/>
          </a:xfrm>
        </p:spPr>
        <p:txBody>
          <a:bodyPr/>
          <a:lstStyle/>
          <a:p>
            <a:pPr defTabSz="565150">
              <a:spcBef>
                <a:spcPct val="0"/>
              </a:spcBef>
            </a:pPr>
            <a:r>
              <a:rPr lang="en-US" sz="2300">
                <a:latin typeface="Avenir Book" charset="0"/>
                <a:cs typeface="Avenir Book" charset="0"/>
                <a:sym typeface="Avenir Book" charset="0"/>
              </a:rPr>
              <a:t>PETRA ŠTARKOVÁ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13cbb_ORIG-dr_gaius_baltar_and_caprica_six_in_battlestar_galactica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r="5513"/>
          <a:stretch>
            <a:fillRect/>
          </a:stretch>
        </p:blipFill>
        <p:spPr bwMode="auto">
          <a:xfrm>
            <a:off x="652145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/>
              <a:t>SDÍLENÝ MOZEK</a:t>
            </a:r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>
          <a:xfrm>
            <a:off x="660400" y="2819400"/>
            <a:ext cx="5080000" cy="6056313"/>
          </a:xfrm>
        </p:spPr>
        <p:txBody>
          <a:bodyPr/>
          <a:lstStyle/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Podvědomí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Mimovědomí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Kolektivní vědomí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Tricia_Helf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 bwMode="auto">
          <a:xfrm>
            <a:off x="652145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/>
              <a:t>MŮŽEME SDÍLET</a:t>
            </a:r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xfrm>
            <a:off x="660400" y="2819400"/>
            <a:ext cx="5080000" cy="6056313"/>
          </a:xfrm>
        </p:spPr>
        <p:txBody>
          <a:bodyPr/>
          <a:lstStyle/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Informace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Vzpomínky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City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Seriál</a:t>
            </a:r>
            <a:r>
              <a:rPr lang="en-US" dirty="0" smtClean="0"/>
              <a:t> je </a:t>
            </a:r>
            <a:r>
              <a:rPr lang="en-US" dirty="0" err="1" smtClean="0"/>
              <a:t>zajímavý</a:t>
            </a:r>
            <a:r>
              <a:rPr lang="en-US" dirty="0" smtClean="0"/>
              <a:t> </a:t>
            </a:r>
            <a:r>
              <a:rPr lang="en-US" dirty="0" err="1" smtClean="0"/>
              <a:t>dvěma</a:t>
            </a:r>
            <a:r>
              <a:rPr lang="en-US" dirty="0" smtClean="0"/>
              <a:t> </a:t>
            </a:r>
            <a:r>
              <a:rPr lang="en-US" dirty="0" err="1" smtClean="0"/>
              <a:t>způsoby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Psychologie</a:t>
            </a:r>
            <a:r>
              <a:rPr lang="en-US" dirty="0" smtClean="0"/>
              <a:t> </a:t>
            </a:r>
            <a:r>
              <a:rPr lang="en-US" dirty="0" err="1" smtClean="0"/>
              <a:t>apokalypsy</a:t>
            </a:r>
            <a:r>
              <a:rPr lang="en-US" dirty="0" smtClean="0"/>
              <a:t>/</a:t>
            </a:r>
            <a:r>
              <a:rPr lang="en-US" dirty="0" err="1" smtClean="0"/>
              <a:t>katastrof</a:t>
            </a:r>
            <a:endParaRPr lang="en-US" dirty="0" smtClean="0"/>
          </a:p>
          <a:p>
            <a:r>
              <a:rPr lang="en-US" dirty="0" err="1" smtClean="0"/>
              <a:t>Psychologie</a:t>
            </a:r>
            <a:r>
              <a:rPr lang="en-US" dirty="0" smtClean="0"/>
              <a:t> </a:t>
            </a:r>
            <a:r>
              <a:rPr lang="en-US" dirty="0" err="1" smtClean="0"/>
              <a:t>nepřítele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2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>
          <a:xfrm>
            <a:off x="660400" y="609600"/>
            <a:ext cx="11682413" cy="1422400"/>
          </a:xfrm>
        </p:spPr>
        <p:txBody>
          <a:bodyPr/>
          <a:lstStyle/>
          <a:p>
            <a:r>
              <a:rPr lang="en-US" sz="4500"/>
              <a:t>PSYCHOLOGIE KATASTROF</a:t>
            </a:r>
            <a:endParaRPr lang="en-US"/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>
          <a:xfrm>
            <a:off x="660400" y="2019300"/>
            <a:ext cx="11682413" cy="6716713"/>
          </a:xfrm>
        </p:spPr>
        <p:txBody>
          <a:bodyPr/>
          <a:lstStyle/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/>
              <a:t>Posttraumatická psychologie</a:t>
            </a:r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/>
              <a:t>Při katastrofách jsou psychologové k ničemu</a:t>
            </a:r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/>
              <a:t>Ve válce mizí psychické nemoci, po ní se vracejí</a:t>
            </a:r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/>
              <a:t>Posttraumatický syndrom / jen u někoho, týká se spíš indiv. katastrof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>
          <a:xfrm>
            <a:off x="660400" y="609600"/>
            <a:ext cx="11682413" cy="1422400"/>
          </a:xfrm>
        </p:spPr>
        <p:txBody>
          <a:bodyPr/>
          <a:lstStyle/>
          <a:p>
            <a:r>
              <a:rPr lang="en-US" sz="4500"/>
              <a:t>CYLONI A PODOBNÁ VERBEŽ</a:t>
            </a:r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>
            <p:ph type="body" idx="1"/>
          </p:nvPr>
        </p:nvSpPr>
        <p:spPr>
          <a:xfrm>
            <a:off x="660400" y="2019300"/>
            <a:ext cx="11682413" cy="6716713"/>
          </a:xfrm>
        </p:spPr>
        <p:txBody>
          <a:bodyPr/>
          <a:lstStyle/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/>
              <a:t>BG se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z </a:t>
            </a:r>
            <a:r>
              <a:rPr lang="en-US" dirty="0" err="1"/>
              <a:t>mála</a:t>
            </a:r>
            <a:r>
              <a:rPr lang="en-US" dirty="0"/>
              <a:t> sci-fi se </a:t>
            </a:r>
            <a:r>
              <a:rPr lang="en-US" dirty="0" err="1"/>
              <a:t>podrobně</a:t>
            </a:r>
            <a:r>
              <a:rPr lang="en-US" dirty="0"/>
              <a:t> </a:t>
            </a:r>
            <a:r>
              <a:rPr lang="en-US" dirty="0" err="1"/>
              <a:t>věnuje</a:t>
            </a:r>
            <a:r>
              <a:rPr lang="en-US" dirty="0"/>
              <a:t> </a:t>
            </a:r>
            <a:r>
              <a:rPr lang="en-US" dirty="0" err="1"/>
              <a:t>nepříteli</a:t>
            </a:r>
            <a:endParaRPr lang="en-US" dirty="0"/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Cyloni</a:t>
            </a:r>
            <a:r>
              <a:rPr lang="en-US" dirty="0"/>
              <a:t>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rozeznatelní</a:t>
            </a:r>
            <a:r>
              <a:rPr lang="en-US" dirty="0"/>
              <a:t> od </a:t>
            </a:r>
            <a:r>
              <a:rPr lang="en-US" dirty="0" err="1"/>
              <a:t>lidí</a:t>
            </a:r>
            <a:r>
              <a:rPr lang="en-US" dirty="0"/>
              <a:t> </a:t>
            </a:r>
            <a:r>
              <a:rPr lang="en-US" dirty="0" err="1"/>
              <a:t>vizuálně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 smtClean="0"/>
              <a:t>psychicky</a:t>
            </a:r>
            <a:endParaRPr lang="en-US" dirty="0"/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vědoma</a:t>
            </a:r>
            <a:r>
              <a:rPr lang="en-US" dirty="0"/>
              <a:t> </a:t>
            </a:r>
            <a:r>
              <a:rPr lang="en-US" dirty="0" err="1"/>
              <a:t>toho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cylonem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bsg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" b="64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xfrm>
            <a:off x="660400" y="609600"/>
            <a:ext cx="11682413" cy="1422400"/>
          </a:xfrm>
        </p:spPr>
        <p:txBody>
          <a:bodyPr/>
          <a:lstStyle/>
          <a:p>
            <a:r>
              <a:rPr lang="en-US" sz="4500"/>
              <a:t>"JUST A MACHINE"</a:t>
            </a:r>
            <a:endParaRPr lang="en-US"/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xfrm>
            <a:off x="660400" y="2019300"/>
            <a:ext cx="11682413" cy="6716713"/>
          </a:xfrm>
        </p:spPr>
        <p:txBody>
          <a:bodyPr/>
          <a:lstStyle/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 smtClean="0"/>
              <a:t>Lidé</a:t>
            </a:r>
            <a:r>
              <a:rPr lang="en-US" dirty="0" smtClean="0"/>
              <a:t> v </a:t>
            </a:r>
            <a:r>
              <a:rPr lang="en-US" dirty="0" err="1" smtClean="0"/>
              <a:t>seriálu</a:t>
            </a:r>
            <a:r>
              <a:rPr lang="en-US" dirty="0" smtClean="0"/>
              <a:t> </a:t>
            </a:r>
            <a:r>
              <a:rPr lang="en-US" dirty="0" err="1" smtClean="0"/>
              <a:t>projevují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normní</a:t>
            </a:r>
            <a:r>
              <a:rPr lang="en-US" dirty="0" smtClean="0"/>
              <a:t> </a:t>
            </a:r>
            <a:r>
              <a:rPr lang="en-US" dirty="0" err="1"/>
              <a:t>hrdost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biologický</a:t>
            </a:r>
            <a:r>
              <a:rPr lang="en-US" dirty="0"/>
              <a:t> </a:t>
            </a:r>
            <a:r>
              <a:rPr lang="en-US" dirty="0" err="1"/>
              <a:t>původ</a:t>
            </a:r>
            <a:endParaRPr lang="en-US" dirty="0"/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Omezený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modelů</a:t>
            </a:r>
            <a:endParaRPr lang="en-US" dirty="0"/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Nejzásadnější</a:t>
            </a:r>
            <a:r>
              <a:rPr lang="en-US" dirty="0"/>
              <a:t> </a:t>
            </a:r>
            <a:r>
              <a:rPr lang="en-US" dirty="0" err="1"/>
              <a:t>výhodou</a:t>
            </a:r>
            <a:r>
              <a:rPr lang="en-US" dirty="0"/>
              <a:t> </a:t>
            </a:r>
            <a:r>
              <a:rPr lang="en-US" dirty="0" err="1"/>
              <a:t>krom</a:t>
            </a:r>
            <a:r>
              <a:rPr lang="en-US" dirty="0"/>
              <a:t> </a:t>
            </a:r>
            <a:r>
              <a:rPr lang="en-US" dirty="0" err="1"/>
              <a:t>robopůvodu</a:t>
            </a:r>
            <a:r>
              <a:rPr lang="en-US" dirty="0"/>
              <a:t> je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přesunu</a:t>
            </a:r>
            <a:r>
              <a:rPr lang="en-US" dirty="0"/>
              <a:t> </a:t>
            </a:r>
            <a:r>
              <a:rPr lang="en-US" dirty="0" err="1"/>
              <a:t>osobnosti</a:t>
            </a:r>
            <a:r>
              <a:rPr lang="en-US" dirty="0"/>
              <a:t> do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těla</a:t>
            </a:r>
            <a:endParaRPr lang="en-US" dirty="0"/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cylon</a:t>
            </a:r>
            <a:r>
              <a:rPr lang="en-US" dirty="0"/>
              <a:t>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nezačíná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tabula rasa, ale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, </a:t>
            </a:r>
            <a:r>
              <a:rPr lang="en-US" dirty="0" err="1"/>
              <a:t>znalosti</a:t>
            </a:r>
            <a:r>
              <a:rPr lang="en-US" dirty="0"/>
              <a:t>, </a:t>
            </a:r>
            <a:r>
              <a:rPr lang="en-US" dirty="0" err="1"/>
              <a:t>zkušenosti</a:t>
            </a:r>
            <a:r>
              <a:rPr lang="en-US" dirty="0"/>
              <a:t> a </a:t>
            </a:r>
            <a:r>
              <a:rPr lang="en-US" dirty="0" err="1"/>
              <a:t>další</a:t>
            </a:r>
            <a:r>
              <a:rPr lang="en-US" dirty="0"/>
              <a:t> </a:t>
            </a:r>
            <a:r>
              <a:rPr lang="en-US" dirty="0" err="1"/>
              <a:t>psychické</a:t>
            </a:r>
            <a:r>
              <a:rPr lang="en-US" dirty="0"/>
              <a:t> </a:t>
            </a:r>
            <a:r>
              <a:rPr lang="en-US" dirty="0" err="1"/>
              <a:t>atributy</a:t>
            </a:r>
            <a:r>
              <a:rPr lang="en-US" dirty="0"/>
              <a:t> </a:t>
            </a:r>
            <a:r>
              <a:rPr lang="en-US" dirty="0" err="1"/>
              <a:t>minulé</a:t>
            </a:r>
            <a:r>
              <a:rPr lang="en-US" dirty="0"/>
              <a:t> </a:t>
            </a:r>
            <a:r>
              <a:rPr lang="en-US" dirty="0" err="1"/>
              <a:t>verze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battlestar-galactica-903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1250"/>
          <a:stretch>
            <a:fillRect/>
          </a:stretch>
        </p:blipFill>
        <p:spPr bwMode="auto">
          <a:xfrm>
            <a:off x="652780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defTabSz="438150"/>
            <a:r>
              <a:rPr lang="en-US" sz="3300"/>
              <a:t>EXISTUJE NĚCO PODOBNÉHO U LIDÍ?</a:t>
            </a:r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>
            <p:ph type="body" idx="1"/>
          </p:nvPr>
        </p:nvSpPr>
        <p:spPr>
          <a:xfrm>
            <a:off x="660400" y="2925763"/>
            <a:ext cx="5080000" cy="6057900"/>
          </a:xfrm>
        </p:spPr>
        <p:txBody>
          <a:bodyPr/>
          <a:lstStyle/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Zjištění, že jsme jiné rasy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Geneticky identický původ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Sdílený mozek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9365_TV Show_TV_Show_-_Battlestar_Galactica_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r="29166"/>
          <a:stretch>
            <a:fillRect/>
          </a:stretch>
        </p:blipFill>
        <p:spPr bwMode="auto">
          <a:xfrm>
            <a:off x="6521450" y="0"/>
            <a:ext cx="65024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/>
        <p:txBody>
          <a:bodyPr/>
          <a:lstStyle/>
          <a:p>
            <a:pPr defTabSz="512763"/>
            <a:r>
              <a:rPr lang="en-US" sz="3900"/>
              <a:t>ZJIŠTĚNÍ, ŽE JSME JINÉ RASY</a:t>
            </a:r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>
            <p:ph type="body" idx="1"/>
          </p:nvPr>
        </p:nvSpPr>
        <p:spPr>
          <a:xfrm>
            <a:off x="660400" y="2819400"/>
            <a:ext cx="5080000" cy="6056313"/>
          </a:xfrm>
        </p:spPr>
        <p:txBody>
          <a:bodyPr/>
          <a:lstStyle/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Neexistuje jako psych. dg.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Nejčastěji židovství </a:t>
            </a:r>
          </a:p>
          <a:p>
            <a:pPr marL="393700" indent="-393700">
              <a:spcBef>
                <a:spcPts val="3200"/>
              </a:spcBef>
              <a:buClr>
                <a:srgbClr val="646464"/>
              </a:buClr>
              <a:buSzPct val="90000"/>
              <a:buFontTx/>
              <a:buChar char="•"/>
            </a:pPr>
            <a:r>
              <a:rPr lang="en-US" sz="3000"/>
              <a:t>a romství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xfrm>
            <a:off x="660400" y="609600"/>
            <a:ext cx="11682413" cy="1422400"/>
          </a:xfrm>
        </p:spPr>
        <p:txBody>
          <a:bodyPr/>
          <a:lstStyle/>
          <a:p>
            <a:pPr defTabSz="495300"/>
            <a:r>
              <a:rPr lang="en-US" sz="3800" dirty="0"/>
              <a:t>GENETICKY STEJNÝ PŮVOD - DVOJČATA A </a:t>
            </a:r>
            <a:r>
              <a:rPr lang="en-US" sz="3800" dirty="0" smtClean="0"/>
              <a:t>VÍCERČATA</a:t>
            </a:r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660400" y="2025650"/>
            <a:ext cx="11682413" cy="6716713"/>
          </a:xfrm>
        </p:spPr>
        <p:txBody>
          <a:bodyPr/>
          <a:lstStyle/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Společné</a:t>
            </a:r>
            <a:r>
              <a:rPr lang="en-US" dirty="0"/>
              <a:t> DNA</a:t>
            </a:r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Žijící</a:t>
            </a:r>
            <a:r>
              <a:rPr lang="en-US" dirty="0"/>
              <a:t> </a:t>
            </a:r>
            <a:r>
              <a:rPr lang="en-US" dirty="0" err="1"/>
              <a:t>společně</a:t>
            </a:r>
            <a:r>
              <a:rPr lang="en-US" dirty="0"/>
              <a:t> x </a:t>
            </a:r>
            <a:r>
              <a:rPr lang="en-US" dirty="0" err="1"/>
              <a:t>odděleně</a:t>
            </a:r>
            <a:endParaRPr lang="en-US" dirty="0"/>
          </a:p>
          <a:p>
            <a:pPr marL="469900" indent="-469900">
              <a:buClr>
                <a:srgbClr val="646464"/>
              </a:buClr>
              <a:buSzPct val="90000"/>
              <a:buFontTx/>
              <a:buChar char="•"/>
            </a:pPr>
            <a:r>
              <a:rPr lang="en-US" dirty="0" err="1"/>
              <a:t>Vděčnými</a:t>
            </a:r>
            <a:r>
              <a:rPr lang="en-US" dirty="0"/>
              <a:t> </a:t>
            </a:r>
            <a:r>
              <a:rPr lang="en-US" dirty="0" err="1"/>
              <a:t>výzkumnými</a:t>
            </a:r>
            <a:r>
              <a:rPr lang="en-US" dirty="0"/>
              <a:t> </a:t>
            </a:r>
            <a:r>
              <a:rPr lang="en-US" dirty="0" err="1"/>
              <a:t>subjekty</a:t>
            </a:r>
            <a:r>
              <a:rPr lang="en-US" dirty="0"/>
              <a:t> -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věcí</a:t>
            </a:r>
            <a:r>
              <a:rPr lang="en-US" dirty="0"/>
              <a:t> </a:t>
            </a:r>
            <a:r>
              <a:rPr lang="en-US" dirty="0" err="1"/>
              <a:t>jinak</a:t>
            </a:r>
            <a:r>
              <a:rPr lang="en-US" dirty="0"/>
              <a:t> </a:t>
            </a:r>
            <a:r>
              <a:rPr lang="en-US" dirty="0" err="1"/>
              <a:t>zkoumat</a:t>
            </a:r>
            <a:r>
              <a:rPr lang="en-US" dirty="0"/>
              <a:t> </a:t>
            </a:r>
            <a:r>
              <a:rPr lang="en-US" dirty="0" err="1"/>
              <a:t>nejde</a:t>
            </a:r>
            <a:r>
              <a:rPr lang="en-US" dirty="0"/>
              <a:t> / </a:t>
            </a:r>
            <a:r>
              <a:rPr lang="en-US" dirty="0" err="1"/>
              <a:t>dědičnost</a:t>
            </a:r>
            <a:r>
              <a:rPr lang="en-US" dirty="0"/>
              <a:t> </a:t>
            </a:r>
            <a:r>
              <a:rPr lang="en-US" dirty="0" err="1"/>
              <a:t>nemocí</a:t>
            </a:r>
            <a:r>
              <a:rPr lang="en-US" dirty="0"/>
              <a:t> </a:t>
            </a:r>
            <a:r>
              <a:rPr lang="en-US" dirty="0" err="1"/>
              <a:t>atd</a:t>
            </a:r>
            <a:r>
              <a:rPr lang="en-US" dirty="0"/>
              <a:t>./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4F4F4F"/>
      </a:dk1>
      <a:lt1>
        <a:srgbClr val="FFFFFF"/>
      </a:lt1>
      <a:dk2>
        <a:srgbClr val="000000"/>
      </a:dk2>
      <a:lt2>
        <a:srgbClr val="BFBFBF"/>
      </a:lt2>
      <a:accent1>
        <a:srgbClr val="1B6BBC"/>
      </a:accent1>
      <a:accent2>
        <a:srgbClr val="42AAC9"/>
      </a:accent2>
      <a:accent3>
        <a:srgbClr val="AAAAAA"/>
      </a:accent3>
      <a:accent4>
        <a:srgbClr val="DADADA"/>
      </a:accent4>
      <a:accent5>
        <a:srgbClr val="ABBADA"/>
      </a:accent5>
      <a:accent6>
        <a:srgbClr val="3B9AB6"/>
      </a:accent6>
      <a:hlink>
        <a:srgbClr val="0000FF"/>
      </a:hlink>
      <a:folHlink>
        <a:srgbClr val="FF00FF"/>
      </a:folHlink>
    </a:clrScheme>
    <a:fontScheme name="Office Theme">
      <a:majorFont>
        <a:latin typeface="Avenir Light"/>
        <a:ea typeface="ヒラギノ角ゴ Pro W3"/>
        <a:cs typeface="Avenir Light"/>
      </a:majorFont>
      <a:minorFont>
        <a:latin typeface="Avenir Light"/>
        <a:ea typeface="ヒラギノ角ゴ Pro W3"/>
        <a:cs typeface="Avenir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4F4F4F"/>
      </a:dk1>
      <a:lt1>
        <a:srgbClr val="FFFFFF"/>
      </a:lt1>
      <a:dk2>
        <a:srgbClr val="000000"/>
      </a:dk2>
      <a:lt2>
        <a:srgbClr val="BFBFBF"/>
      </a:lt2>
      <a:accent1>
        <a:srgbClr val="1B6BBC"/>
      </a:accent1>
      <a:accent2>
        <a:srgbClr val="42AAC9"/>
      </a:accent2>
      <a:accent3>
        <a:srgbClr val="AAAAAA"/>
      </a:accent3>
      <a:accent4>
        <a:srgbClr val="DADADA"/>
      </a:accent4>
      <a:accent5>
        <a:srgbClr val="ABBADA"/>
      </a:accent5>
      <a:accent6>
        <a:srgbClr val="3B9AB6"/>
      </a:accent6>
      <a:hlink>
        <a:srgbClr val="0000FF"/>
      </a:hlink>
      <a:folHlink>
        <a:srgbClr val="FF00FF"/>
      </a:folHlink>
    </a:clrScheme>
    <a:fontScheme name="Office Theme">
      <a:majorFont>
        <a:latin typeface="Avenir Light"/>
        <a:ea typeface="ヒラギノ角ゴ Pro W3"/>
        <a:cs typeface="Avenir Light"/>
      </a:majorFont>
      <a:minorFont>
        <a:latin typeface="Avenir Light"/>
        <a:ea typeface="ヒラギノ角ゴ Pro W3"/>
        <a:cs typeface="Avenir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4F4F4F"/>
      </a:dk1>
      <a:lt1>
        <a:srgbClr val="FFFFFF"/>
      </a:lt1>
      <a:dk2>
        <a:srgbClr val="000000"/>
      </a:dk2>
      <a:lt2>
        <a:srgbClr val="BFBFBF"/>
      </a:lt2>
      <a:accent1>
        <a:srgbClr val="1B6BBC"/>
      </a:accent1>
      <a:accent2>
        <a:srgbClr val="42AAC9"/>
      </a:accent2>
      <a:accent3>
        <a:srgbClr val="AAAAAA"/>
      </a:accent3>
      <a:accent4>
        <a:srgbClr val="DADADA"/>
      </a:accent4>
      <a:accent5>
        <a:srgbClr val="ABBADA"/>
      </a:accent5>
      <a:accent6>
        <a:srgbClr val="3B9AB6"/>
      </a:accent6>
      <a:hlink>
        <a:srgbClr val="0000FF"/>
      </a:hlink>
      <a:folHlink>
        <a:srgbClr val="FF00FF"/>
      </a:folHlink>
    </a:clrScheme>
    <a:fontScheme name="Office Theme">
      <a:majorFont>
        <a:latin typeface="Avenir Light"/>
        <a:ea typeface="ヒラギノ角ゴ Pro W3"/>
        <a:cs typeface="Avenir Light"/>
      </a:majorFont>
      <a:minorFont>
        <a:latin typeface="Avenir Light"/>
        <a:ea typeface="ヒラギノ角ゴ Pro W3"/>
        <a:cs typeface="Avenir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4F4F4F"/>
      </a:dk1>
      <a:lt1>
        <a:srgbClr val="FFFFFF"/>
      </a:lt1>
      <a:dk2>
        <a:srgbClr val="000000"/>
      </a:dk2>
      <a:lt2>
        <a:srgbClr val="BFBFBF"/>
      </a:lt2>
      <a:accent1>
        <a:srgbClr val="1B6BBC"/>
      </a:accent1>
      <a:accent2>
        <a:srgbClr val="42AAC9"/>
      </a:accent2>
      <a:accent3>
        <a:srgbClr val="AAAAAA"/>
      </a:accent3>
      <a:accent4>
        <a:srgbClr val="DADADA"/>
      </a:accent4>
      <a:accent5>
        <a:srgbClr val="ABBADA"/>
      </a:accent5>
      <a:accent6>
        <a:srgbClr val="3B9AB6"/>
      </a:accent6>
      <a:hlink>
        <a:srgbClr val="0000FF"/>
      </a:hlink>
      <a:folHlink>
        <a:srgbClr val="FF00FF"/>
      </a:folHlink>
    </a:clrScheme>
    <a:fontScheme name="Office Theme">
      <a:majorFont>
        <a:latin typeface="Avenir Light"/>
        <a:ea typeface="ヒラギノ角ゴ Pro W3"/>
        <a:cs typeface="Avenir Light"/>
      </a:majorFont>
      <a:minorFont>
        <a:latin typeface="Avenir Light"/>
        <a:ea typeface="ヒラギノ角ゴ Pro W3"/>
        <a:cs typeface="Avenir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E3C6E"/>
        </a:solidFill>
        <a:ln w="25400" cap="flat" cmpd="sng" algn="ctr">
          <a:solidFill>
            <a:srgbClr val="FFFFFF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venir Light" charset="0"/>
            <a:ea typeface="ヒラギノ角ゴ Pro W3" charset="0"/>
            <a:cs typeface="Avenir Light" charset="0"/>
            <a:sym typeface="Avenir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FFFFFF"/>
      </a:accent3>
      <a:accent4>
        <a:srgbClr val="000000"/>
      </a:accent4>
      <a:accent5>
        <a:srgbClr val="ABBADA"/>
      </a:accent5>
      <a:accent6>
        <a:srgbClr val="3B9AB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Macintosh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Avenir Light</vt:lpstr>
      <vt:lpstr>Avenir Roman</vt:lpstr>
      <vt:lpstr>Avenir Book</vt:lpstr>
      <vt:lpstr>Office Theme</vt:lpstr>
      <vt:lpstr>Office Theme</vt:lpstr>
      <vt:lpstr>Office Theme</vt:lpstr>
      <vt:lpstr>Office Theme</vt:lpstr>
      <vt:lpstr>PSYCHOLOGICKÉ FENOMÉNY V BATTLESTAR GALACTICA</vt:lpstr>
      <vt:lpstr>Seriál je zajímavý dvěma způsoby</vt:lpstr>
      <vt:lpstr>PSYCHOLOGIE KATASTROF</vt:lpstr>
      <vt:lpstr>CYLONI A PODOBNÁ VERBEŽ</vt:lpstr>
      <vt:lpstr>PowerPoint Presentation</vt:lpstr>
      <vt:lpstr>"JUST A MACHINE"</vt:lpstr>
      <vt:lpstr>EXISTUJE NĚCO PODOBNÉHO U LIDÍ?</vt:lpstr>
      <vt:lpstr>ZJIŠTĚNÍ, ŽE JSME JINÉ RASY</vt:lpstr>
      <vt:lpstr>GENETICKY STEJNÝ PŮVOD - DVOJČATA A VÍCERČATA</vt:lpstr>
      <vt:lpstr>SDÍLENÝ MOZEK</vt:lpstr>
      <vt:lpstr>MŮŽEME SDÍLET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PSYCHOLOGICKÉ FENOMÉNY V BATTLESTAR GALACTICA</dc:title>
  <cp:lastModifiedBy>Petra Štarková</cp:lastModifiedBy>
  <cp:revision>1</cp:revision>
  <dcterms:modified xsi:type="dcterms:W3CDTF">2014-03-27T20:28:49Z</dcterms:modified>
</cp:coreProperties>
</file>