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3" r:id="rId4"/>
    <p:sldId id="274" r:id="rId5"/>
    <p:sldId id="261" r:id="rId6"/>
    <p:sldId id="258" r:id="rId7"/>
    <p:sldId id="265" r:id="rId8"/>
    <p:sldId id="280" r:id="rId9"/>
    <p:sldId id="259" r:id="rId10"/>
    <p:sldId id="275" r:id="rId11"/>
    <p:sldId id="276" r:id="rId12"/>
    <p:sldId id="260" r:id="rId13"/>
    <p:sldId id="281" r:id="rId14"/>
    <p:sldId id="266" r:id="rId15"/>
    <p:sldId id="267" r:id="rId16"/>
    <p:sldId id="268" r:id="rId17"/>
    <p:sldId id="282" r:id="rId18"/>
    <p:sldId id="269" r:id="rId19"/>
    <p:sldId id="283" r:id="rId20"/>
    <p:sldId id="279" r:id="rId21"/>
    <p:sldId id="257" r:id="rId22"/>
    <p:sldId id="284" r:id="rId23"/>
    <p:sldId id="271" r:id="rId24"/>
    <p:sldId id="285" r:id="rId25"/>
    <p:sldId id="263" r:id="rId26"/>
    <p:sldId id="262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7/12/20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Příznaky</a:t>
            </a:r>
            <a:r>
              <a:rPr lang="en-US" dirty="0"/>
              <a:t> a </a:t>
            </a:r>
            <a:r>
              <a:rPr lang="en-US" dirty="0" err="1"/>
              <a:t>diagnózy</a:t>
            </a:r>
            <a:r>
              <a:rPr lang="en-US" dirty="0"/>
              <a:t> v TBBT</a:t>
            </a:r>
          </a:p>
        </p:txBody>
      </p:sp>
      <p:pic>
        <p:nvPicPr>
          <p:cNvPr id="4" name="Content Placeholder 3" descr="walpap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75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llowit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r="3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468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thic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" t="5433" r="1583" b="28162"/>
          <a:stretch/>
        </p:blipFill>
        <p:spPr>
          <a:xfrm>
            <a:off x="457200" y="737353"/>
            <a:ext cx="8229600" cy="5579332"/>
          </a:xfrm>
        </p:spPr>
      </p:pic>
    </p:spTree>
    <p:extLst>
      <p:ext uri="{BB962C8B-B14F-4D97-AF65-F5344CB8AC3E}">
        <p14:creationId xmlns:p14="http://schemas.microsoft.com/office/powerpoint/2010/main" val="383464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fóbie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/>
              <a:t>strach</a:t>
            </a:r>
            <a:r>
              <a:rPr lang="en-US" b="1" dirty="0"/>
              <a:t> </a:t>
            </a:r>
            <a:r>
              <a:rPr lang="en-US" b="1" dirty="0" err="1"/>
              <a:t>ze</a:t>
            </a:r>
            <a:r>
              <a:rPr lang="en-US" b="1" dirty="0"/>
              <a:t> </a:t>
            </a:r>
            <a:r>
              <a:rPr lang="en-US" b="1" dirty="0" err="1"/>
              <a:t>sociálních</a:t>
            </a:r>
            <a:r>
              <a:rPr lang="en-US" b="1" dirty="0"/>
              <a:t> </a:t>
            </a:r>
            <a:r>
              <a:rPr lang="en-US" b="1" dirty="0" err="1"/>
              <a:t>situací</a:t>
            </a:r>
            <a:r>
              <a:rPr lang="en-US" b="1" dirty="0"/>
              <a:t> a </a:t>
            </a:r>
            <a:r>
              <a:rPr lang="en-US" b="1" dirty="0" err="1"/>
              <a:t>pobytu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společnosti</a:t>
            </a:r>
            <a:endParaRPr lang="en-US" dirty="0"/>
          </a:p>
          <a:p>
            <a:r>
              <a:rPr lang="en-US" b="1" dirty="0"/>
              <a:t> z </a:t>
            </a:r>
            <a:r>
              <a:rPr lang="en-US" b="1" dirty="0" err="1"/>
              <a:t>kontaktu</a:t>
            </a:r>
            <a:r>
              <a:rPr lang="en-US" b="1" dirty="0"/>
              <a:t> s </a:t>
            </a:r>
            <a:r>
              <a:rPr lang="en-US" b="1" dirty="0" err="1"/>
              <a:t>jinými</a:t>
            </a:r>
            <a:r>
              <a:rPr lang="en-US" b="1" dirty="0"/>
              <a:t> </a:t>
            </a:r>
            <a:r>
              <a:rPr lang="en-US" b="1" dirty="0" err="1"/>
              <a:t>lidmi</a:t>
            </a:r>
            <a:r>
              <a:rPr lang="en-US" dirty="0"/>
              <a:t>,</a:t>
            </a:r>
            <a:r>
              <a:rPr lang="en-US" b="1" dirty="0"/>
              <a:t> z </a:t>
            </a:r>
            <a:r>
              <a:rPr lang="en-US" b="1" dirty="0" err="1"/>
              <a:t>nesouhlasu</a:t>
            </a:r>
            <a:r>
              <a:rPr lang="en-US" b="1" dirty="0"/>
              <a:t>, </a:t>
            </a:r>
            <a:r>
              <a:rPr lang="en-US" b="1" dirty="0" err="1"/>
              <a:t>odmítnutí</a:t>
            </a:r>
            <a:r>
              <a:rPr lang="en-US" b="1" dirty="0"/>
              <a:t>, </a:t>
            </a:r>
            <a:r>
              <a:rPr lang="en-US" b="1" dirty="0" err="1"/>
              <a:t>kritiky</a:t>
            </a:r>
            <a:r>
              <a:rPr lang="en-US" b="1" dirty="0"/>
              <a:t>, </a:t>
            </a:r>
            <a:r>
              <a:rPr lang="en-US" b="1" dirty="0" err="1"/>
              <a:t>posměchu</a:t>
            </a:r>
            <a:r>
              <a:rPr lang="en-US" b="1" dirty="0"/>
              <a:t>, </a:t>
            </a:r>
            <a:r>
              <a:rPr lang="en-US" b="1" dirty="0" err="1"/>
              <a:t>hodnocení</a:t>
            </a:r>
            <a:endParaRPr lang="en-US" dirty="0"/>
          </a:p>
          <a:p>
            <a:r>
              <a:rPr lang="en-US" b="1" dirty="0"/>
              <a:t> </a:t>
            </a:r>
            <a:r>
              <a:rPr lang="en-US" b="1" dirty="0" err="1"/>
              <a:t>vyhýbání</a:t>
            </a:r>
            <a:r>
              <a:rPr lang="en-US" b="1" dirty="0"/>
              <a:t> se </a:t>
            </a:r>
            <a:r>
              <a:rPr lang="en-US" b="1" dirty="0" err="1"/>
              <a:t>sociálním</a:t>
            </a:r>
            <a:r>
              <a:rPr lang="en-US" b="1" dirty="0"/>
              <a:t> </a:t>
            </a:r>
            <a:r>
              <a:rPr lang="en-US" b="1" dirty="0" err="1"/>
              <a:t>situacím</a:t>
            </a:r>
            <a:endParaRPr lang="en-US" dirty="0"/>
          </a:p>
          <a:p>
            <a:r>
              <a:rPr lang="en-US" b="1" dirty="0"/>
              <a:t> </a:t>
            </a:r>
            <a:r>
              <a:rPr lang="en-US" b="1" dirty="0" err="1"/>
              <a:t>zasahuje</a:t>
            </a:r>
            <a:r>
              <a:rPr lang="en-US" b="1" dirty="0"/>
              <a:t> do </a:t>
            </a:r>
            <a:r>
              <a:rPr lang="en-US" b="1" dirty="0" err="1"/>
              <a:t>každodenního</a:t>
            </a:r>
            <a:r>
              <a:rPr lang="en-US" b="1" dirty="0"/>
              <a:t> </a:t>
            </a:r>
            <a:r>
              <a:rPr lang="en-US" b="1" dirty="0" err="1"/>
              <a:t>života</a:t>
            </a:r>
            <a:r>
              <a:rPr lang="en-US" b="1" dirty="0"/>
              <a:t> (</a:t>
            </a:r>
            <a:r>
              <a:rPr lang="en-US" b="1" dirty="0" err="1"/>
              <a:t>studium</a:t>
            </a:r>
            <a:r>
              <a:rPr lang="en-US" b="1" dirty="0"/>
              <a:t>, </a:t>
            </a:r>
            <a:r>
              <a:rPr lang="en-US" b="1" dirty="0" err="1"/>
              <a:t>práce</a:t>
            </a:r>
            <a:r>
              <a:rPr lang="en-US" b="1" dirty="0"/>
              <a:t>, </a:t>
            </a:r>
            <a:r>
              <a:rPr lang="en-US" b="1" dirty="0" err="1"/>
              <a:t>společenské</a:t>
            </a:r>
            <a:r>
              <a:rPr lang="en-US" b="1" dirty="0"/>
              <a:t> </a:t>
            </a:r>
            <a:r>
              <a:rPr lang="en-US" b="1" dirty="0" err="1"/>
              <a:t>kontakty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71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j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4" b="-1005"/>
          <a:stretch/>
        </p:blipFill>
        <p:spPr>
          <a:xfrm>
            <a:off x="457200" y="1025648"/>
            <a:ext cx="8229600" cy="5632922"/>
          </a:xfrm>
        </p:spPr>
      </p:pic>
    </p:spTree>
    <p:extLst>
      <p:ext uri="{BB962C8B-B14F-4D97-AF65-F5344CB8AC3E}">
        <p14:creationId xmlns:p14="http://schemas.microsoft.com/office/powerpoint/2010/main" val="345261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Fyzické</a:t>
            </a:r>
            <a:r>
              <a:rPr lang="en-US" dirty="0"/>
              <a:t> </a:t>
            </a:r>
            <a:r>
              <a:rPr lang="en-US" dirty="0" err="1"/>
              <a:t>projevy</a:t>
            </a:r>
            <a:r>
              <a:rPr lang="en-US" dirty="0"/>
              <a:t> 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Potíže</a:t>
            </a:r>
            <a:r>
              <a:rPr lang="en-US" b="1" dirty="0"/>
              <a:t> </a:t>
            </a:r>
            <a:r>
              <a:rPr lang="en-US" b="1" dirty="0" err="1"/>
              <a:t>při</a:t>
            </a:r>
            <a:r>
              <a:rPr lang="en-US" b="1" dirty="0"/>
              <a:t> </a:t>
            </a:r>
            <a:r>
              <a:rPr lang="en-US" b="1" dirty="0" err="1"/>
              <a:t>pohledu</a:t>
            </a:r>
            <a:r>
              <a:rPr lang="en-US" b="1" dirty="0"/>
              <a:t> z </a:t>
            </a:r>
            <a:r>
              <a:rPr lang="en-US" b="1" dirty="0" err="1"/>
              <a:t>očí</a:t>
            </a:r>
            <a:r>
              <a:rPr lang="en-US" b="1" dirty="0"/>
              <a:t> do </a:t>
            </a:r>
            <a:r>
              <a:rPr lang="en-US" b="1" dirty="0" err="1"/>
              <a:t>očí</a:t>
            </a:r>
            <a:endParaRPr lang="en-US" dirty="0"/>
          </a:p>
          <a:p>
            <a:r>
              <a:rPr lang="en-US" b="1" dirty="0" err="1"/>
              <a:t>Negativní</a:t>
            </a:r>
            <a:r>
              <a:rPr lang="en-US" b="1" dirty="0"/>
              <a:t> </a:t>
            </a:r>
            <a:r>
              <a:rPr lang="en-US" b="1" dirty="0" err="1"/>
              <a:t>myšlení</a:t>
            </a:r>
            <a:endParaRPr lang="en-US" dirty="0"/>
          </a:p>
          <a:p>
            <a:r>
              <a:rPr lang="en-US" b="1" dirty="0" err="1"/>
              <a:t>Bušení</a:t>
            </a:r>
            <a:r>
              <a:rPr lang="en-US" b="1" dirty="0"/>
              <a:t> </a:t>
            </a:r>
            <a:r>
              <a:rPr lang="en-US" b="1" dirty="0" err="1"/>
              <a:t>srdce</a:t>
            </a:r>
            <a:endParaRPr lang="en-US" dirty="0"/>
          </a:p>
          <a:p>
            <a:r>
              <a:rPr lang="en-US" b="1" dirty="0" err="1"/>
              <a:t>Potíže</a:t>
            </a:r>
            <a:r>
              <a:rPr lang="en-US" b="1" dirty="0"/>
              <a:t> s </a:t>
            </a:r>
            <a:r>
              <a:rPr lang="en-US" b="1" dirty="0" err="1"/>
              <a:t>dýcháním</a:t>
            </a:r>
            <a:endParaRPr lang="en-US" dirty="0"/>
          </a:p>
          <a:p>
            <a:r>
              <a:rPr lang="en-US" b="1" dirty="0" err="1"/>
              <a:t>Závrať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nepříjemný</a:t>
            </a:r>
            <a:r>
              <a:rPr lang="en-US" b="1" dirty="0"/>
              <a:t> </a:t>
            </a:r>
            <a:r>
              <a:rPr lang="en-US" b="1" dirty="0" err="1"/>
              <a:t>pocit</a:t>
            </a:r>
            <a:r>
              <a:rPr lang="en-US" b="1" dirty="0"/>
              <a:t> v </a:t>
            </a:r>
            <a:r>
              <a:rPr lang="en-US" b="1" dirty="0" err="1"/>
              <a:t>břiše</a:t>
            </a:r>
            <a:endParaRPr lang="en-US" dirty="0"/>
          </a:p>
          <a:p>
            <a:r>
              <a:rPr lang="en-US" b="1" dirty="0" err="1"/>
              <a:t>Návaly</a:t>
            </a:r>
            <a:r>
              <a:rPr lang="en-US" b="1" dirty="0"/>
              <a:t> </a:t>
            </a:r>
            <a:r>
              <a:rPr lang="en-US" b="1" dirty="0" err="1"/>
              <a:t>horka</a:t>
            </a:r>
            <a:r>
              <a:rPr lang="en-US" b="1" dirty="0"/>
              <a:t>, </a:t>
            </a:r>
            <a:r>
              <a:rPr lang="en-US" b="1" dirty="0" err="1"/>
              <a:t>potu</a:t>
            </a:r>
            <a:endParaRPr lang="en-US" dirty="0"/>
          </a:p>
          <a:p>
            <a:r>
              <a:rPr lang="en-US" b="1" dirty="0" err="1"/>
              <a:t>Sucho</a:t>
            </a:r>
            <a:r>
              <a:rPr lang="en-US" b="1" dirty="0"/>
              <a:t> v </a:t>
            </a:r>
            <a:r>
              <a:rPr lang="en-US" b="1" dirty="0" err="1"/>
              <a:t>ústech</a:t>
            </a:r>
            <a:endParaRPr lang="en-US" dirty="0"/>
          </a:p>
          <a:p>
            <a:r>
              <a:rPr lang="en-US" b="1" dirty="0" err="1"/>
              <a:t>Červenání</a:t>
            </a:r>
            <a:r>
              <a:rPr lang="en-US" b="1" dirty="0"/>
              <a:t> se</a:t>
            </a:r>
            <a:endParaRPr lang="en-US" dirty="0"/>
          </a:p>
          <a:p>
            <a:r>
              <a:rPr lang="en-US" b="1" dirty="0" err="1"/>
              <a:t>Třes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5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Myšlenky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err="1"/>
              <a:t>Všichni</a:t>
            </a:r>
            <a:r>
              <a:rPr lang="en-US" b="1" dirty="0"/>
              <a:t> </a:t>
            </a:r>
            <a:r>
              <a:rPr lang="en-US" b="1" dirty="0" err="1"/>
              <a:t>mě</a:t>
            </a:r>
            <a:r>
              <a:rPr lang="en-US" b="1" dirty="0"/>
              <a:t> </a:t>
            </a:r>
            <a:r>
              <a:rPr lang="en-US" b="1" dirty="0" err="1"/>
              <a:t>pozorují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Smějí</a:t>
            </a:r>
            <a:r>
              <a:rPr lang="en-US" b="1" dirty="0"/>
              <a:t> se mi!</a:t>
            </a:r>
            <a:endParaRPr lang="en-US" dirty="0"/>
          </a:p>
          <a:p>
            <a:r>
              <a:rPr lang="en-US" b="1" dirty="0"/>
              <a:t>O </a:t>
            </a:r>
            <a:r>
              <a:rPr lang="en-US" b="1" dirty="0" err="1"/>
              <a:t>čem</a:t>
            </a:r>
            <a:r>
              <a:rPr lang="en-US" b="1" dirty="0"/>
              <a:t> se s </a:t>
            </a:r>
            <a:r>
              <a:rPr lang="en-US" b="1" dirty="0" err="1"/>
              <a:t>ním</a:t>
            </a:r>
            <a:r>
              <a:rPr lang="en-US" b="1" dirty="0"/>
              <a:t> </a:t>
            </a:r>
            <a:r>
              <a:rPr lang="en-US" b="1" dirty="0" err="1"/>
              <a:t>mám</a:t>
            </a:r>
            <a:r>
              <a:rPr lang="en-US" b="1" dirty="0"/>
              <a:t> </a:t>
            </a:r>
            <a:r>
              <a:rPr lang="en-US" b="1" dirty="0" err="1"/>
              <a:t>bavit</a:t>
            </a:r>
            <a:r>
              <a:rPr lang="en-US" b="1" dirty="0"/>
              <a:t>?</a:t>
            </a:r>
            <a:endParaRPr lang="en-US" dirty="0"/>
          </a:p>
          <a:p>
            <a:r>
              <a:rPr lang="en-US" b="1" dirty="0" err="1"/>
              <a:t>Určitě</a:t>
            </a:r>
            <a:r>
              <a:rPr lang="en-US" b="1" dirty="0"/>
              <a:t> </a:t>
            </a:r>
            <a:r>
              <a:rPr lang="en-US" b="1" dirty="0" err="1"/>
              <a:t>před</a:t>
            </a:r>
            <a:r>
              <a:rPr lang="en-US" b="1" dirty="0"/>
              <a:t> </a:t>
            </a:r>
            <a:r>
              <a:rPr lang="en-US" b="1" dirty="0" err="1"/>
              <a:t>ní</a:t>
            </a:r>
            <a:r>
              <a:rPr lang="en-US" b="1" dirty="0"/>
              <a:t> </a:t>
            </a:r>
            <a:r>
              <a:rPr lang="en-US" b="1" dirty="0" err="1"/>
              <a:t>vypadám</a:t>
            </a:r>
            <a:r>
              <a:rPr lang="en-US" b="1" dirty="0"/>
              <a:t> </a:t>
            </a:r>
            <a:r>
              <a:rPr lang="en-US" b="1" dirty="0" err="1"/>
              <a:t>hrozně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Nevím</a:t>
            </a:r>
            <a:r>
              <a:rPr lang="en-US" b="1" dirty="0"/>
              <a:t> co </a:t>
            </a:r>
            <a:r>
              <a:rPr lang="en-US" b="1" dirty="0" err="1"/>
              <a:t>mám</a:t>
            </a:r>
            <a:r>
              <a:rPr lang="en-US" b="1" dirty="0"/>
              <a:t> </a:t>
            </a:r>
            <a:r>
              <a:rPr lang="en-US" b="1" dirty="0" err="1"/>
              <a:t>dělat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Nic</a:t>
            </a:r>
            <a:r>
              <a:rPr lang="en-US" b="1" dirty="0"/>
              <a:t> </a:t>
            </a:r>
            <a:r>
              <a:rPr lang="en-US" b="1" dirty="0" err="1"/>
              <a:t>mě</a:t>
            </a:r>
            <a:r>
              <a:rPr lang="en-US" b="1" dirty="0"/>
              <a:t> </a:t>
            </a:r>
            <a:r>
              <a:rPr lang="en-US" b="1" dirty="0" err="1"/>
              <a:t>nenapadá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Mám</a:t>
            </a:r>
            <a:r>
              <a:rPr lang="en-US" b="1" dirty="0"/>
              <a:t> </a:t>
            </a:r>
            <a:r>
              <a:rPr lang="en-US" b="1" dirty="0" err="1"/>
              <a:t>totální</a:t>
            </a:r>
            <a:r>
              <a:rPr lang="en-US" b="1" dirty="0"/>
              <a:t> </a:t>
            </a:r>
            <a:r>
              <a:rPr lang="en-US" b="1" dirty="0" err="1"/>
              <a:t>okno</a:t>
            </a:r>
            <a:endParaRPr lang="en-US" dirty="0"/>
          </a:p>
          <a:p>
            <a:r>
              <a:rPr lang="en-US" b="1" dirty="0" err="1"/>
              <a:t>Musím</a:t>
            </a:r>
            <a:r>
              <a:rPr lang="en-US" b="1" dirty="0"/>
              <a:t> </a:t>
            </a:r>
            <a:r>
              <a:rPr lang="en-US" b="1" dirty="0" err="1"/>
              <a:t>odtud</a:t>
            </a:r>
            <a:r>
              <a:rPr lang="en-US" b="1" dirty="0"/>
              <a:t> </a:t>
            </a:r>
            <a:r>
              <a:rPr lang="en-US" b="1" dirty="0" err="1"/>
              <a:t>rychle</a:t>
            </a:r>
            <a:r>
              <a:rPr lang="en-US" b="1" dirty="0"/>
              <a:t> </a:t>
            </a:r>
            <a:r>
              <a:rPr lang="en-US" b="1" dirty="0" err="1"/>
              <a:t>pryč</a:t>
            </a:r>
            <a:r>
              <a:rPr lang="en-US" b="1" dirty="0"/>
              <a:t>!!</a:t>
            </a:r>
            <a:endParaRPr lang="en-US" dirty="0"/>
          </a:p>
          <a:p>
            <a:r>
              <a:rPr lang="en-US" b="1" dirty="0" err="1"/>
              <a:t>Budu</a:t>
            </a:r>
            <a:r>
              <a:rPr lang="en-US" b="1" dirty="0"/>
              <a:t> </a:t>
            </a:r>
            <a:r>
              <a:rPr lang="en-US" b="1" dirty="0" err="1"/>
              <a:t>vypadat</a:t>
            </a:r>
            <a:r>
              <a:rPr lang="en-US" b="1" dirty="0"/>
              <a:t> </a:t>
            </a:r>
            <a:r>
              <a:rPr lang="en-US" b="1" dirty="0" err="1"/>
              <a:t>jako</a:t>
            </a:r>
            <a:r>
              <a:rPr lang="en-US" b="1" dirty="0"/>
              <a:t> idiot!</a:t>
            </a:r>
            <a:endParaRPr lang="en-US" dirty="0"/>
          </a:p>
          <a:p>
            <a:r>
              <a:rPr lang="en-US" b="1" dirty="0" err="1"/>
              <a:t>Určitě</a:t>
            </a:r>
            <a:r>
              <a:rPr lang="en-US" b="1" dirty="0"/>
              <a:t> </a:t>
            </a:r>
            <a:r>
              <a:rPr lang="en-US" b="1" dirty="0" err="1"/>
              <a:t>něco</a:t>
            </a:r>
            <a:r>
              <a:rPr lang="en-US" b="1" dirty="0"/>
              <a:t> </a:t>
            </a:r>
            <a:r>
              <a:rPr lang="en-US" b="1" dirty="0" err="1"/>
              <a:t>zkazím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Vysmějí</a:t>
            </a:r>
            <a:r>
              <a:rPr lang="en-US" b="1" dirty="0"/>
              <a:t> se mi!</a:t>
            </a:r>
            <a:endParaRPr lang="en-US" dirty="0"/>
          </a:p>
          <a:p>
            <a:r>
              <a:rPr lang="en-US" b="1" dirty="0" err="1"/>
              <a:t>Všichni</a:t>
            </a:r>
            <a:r>
              <a:rPr lang="en-US" b="1" dirty="0"/>
              <a:t> </a:t>
            </a:r>
            <a:r>
              <a:rPr lang="en-US" b="1" dirty="0" err="1"/>
              <a:t>mě</a:t>
            </a:r>
            <a:r>
              <a:rPr lang="en-US" b="1" dirty="0"/>
              <a:t> </a:t>
            </a:r>
            <a:r>
              <a:rPr lang="en-US" b="1" dirty="0" err="1"/>
              <a:t>budou</a:t>
            </a:r>
            <a:r>
              <a:rPr lang="en-US" b="1" dirty="0"/>
              <a:t> </a:t>
            </a:r>
            <a:r>
              <a:rPr lang="en-US" b="1" dirty="0" err="1"/>
              <a:t>sledovat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Budu</a:t>
            </a:r>
            <a:r>
              <a:rPr lang="en-US" b="1" dirty="0"/>
              <a:t> </a:t>
            </a:r>
            <a:r>
              <a:rPr lang="en-US" b="1" dirty="0" err="1"/>
              <a:t>trapný</a:t>
            </a:r>
            <a:r>
              <a:rPr lang="en-US" b="1" dirty="0"/>
              <a:t>/</a:t>
            </a:r>
            <a:r>
              <a:rPr lang="en-US" b="1" dirty="0" err="1"/>
              <a:t>á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/>
              <a:t>To </a:t>
            </a:r>
            <a:r>
              <a:rPr lang="en-US" b="1" dirty="0" err="1"/>
              <a:t>nezvládnu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Jsem</a:t>
            </a:r>
            <a:r>
              <a:rPr lang="en-US" b="1" dirty="0"/>
              <a:t> </a:t>
            </a:r>
            <a:r>
              <a:rPr lang="en-US" b="1" dirty="0" err="1"/>
              <a:t>děsný</a:t>
            </a:r>
            <a:r>
              <a:rPr lang="en-US" b="1" dirty="0"/>
              <a:t>/</a:t>
            </a:r>
            <a:r>
              <a:rPr lang="en-US" b="1" dirty="0" err="1"/>
              <a:t>á</a:t>
            </a:r>
            <a:r>
              <a:rPr lang="en-US" b="1" dirty="0"/>
              <a:t>!</a:t>
            </a:r>
            <a:endParaRPr lang="en-US" dirty="0"/>
          </a:p>
          <a:p>
            <a:r>
              <a:rPr lang="en-US" b="1" dirty="0" err="1"/>
              <a:t>Nesnáší</a:t>
            </a:r>
            <a:r>
              <a:rPr lang="en-US" b="1" dirty="0"/>
              <a:t> </a:t>
            </a:r>
            <a:r>
              <a:rPr lang="en-US" b="1" dirty="0" err="1"/>
              <a:t>mě</a:t>
            </a:r>
            <a:r>
              <a:rPr lang="en-US" b="1" dirty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Následky</a:t>
            </a:r>
            <a:r>
              <a:rPr lang="en-US" dirty="0"/>
              <a:t> </a:t>
            </a:r>
            <a:r>
              <a:rPr lang="en-US" dirty="0" err="1"/>
              <a:t>neléčené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fobie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Samota</a:t>
            </a:r>
            <a:endParaRPr lang="en-US" dirty="0"/>
          </a:p>
          <a:p>
            <a:r>
              <a:rPr lang="en-US" b="1" dirty="0" err="1"/>
              <a:t>Nezaměstnanost</a:t>
            </a:r>
            <a:endParaRPr lang="en-US" dirty="0"/>
          </a:p>
          <a:p>
            <a:r>
              <a:rPr lang="en-US" b="1" dirty="0" err="1"/>
              <a:t>Závislost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rodičích</a:t>
            </a:r>
            <a:endParaRPr lang="en-US" dirty="0"/>
          </a:p>
          <a:p>
            <a:r>
              <a:rPr lang="en-US" b="1" dirty="0" err="1"/>
              <a:t>Neúspěch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škole</a:t>
            </a:r>
            <a:endParaRPr lang="en-US" dirty="0"/>
          </a:p>
          <a:p>
            <a:r>
              <a:rPr lang="en-US" b="1" dirty="0" err="1"/>
              <a:t>Závislost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alkoholu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jiných</a:t>
            </a:r>
            <a:r>
              <a:rPr lang="en-US" b="1" dirty="0"/>
              <a:t> </a:t>
            </a:r>
            <a:r>
              <a:rPr lang="en-US" b="1" dirty="0" err="1"/>
              <a:t>látkách</a:t>
            </a:r>
            <a:endParaRPr lang="en-US" dirty="0"/>
          </a:p>
          <a:p>
            <a:r>
              <a:rPr lang="en-US" b="1" dirty="0" err="1"/>
              <a:t>Deprese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j_Koothrappali_drinki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8" b="2012"/>
          <a:stretch/>
        </p:blipFill>
        <p:spPr>
          <a:xfrm>
            <a:off x="457200" y="634925"/>
            <a:ext cx="8229600" cy="6223075"/>
          </a:xfrm>
        </p:spPr>
      </p:pic>
    </p:spTree>
    <p:extLst>
      <p:ext uri="{BB962C8B-B14F-4D97-AF65-F5344CB8AC3E}">
        <p14:creationId xmlns:p14="http://schemas.microsoft.com/office/powerpoint/2010/main" val="195979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Léčba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Psychofarmaka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antidepresiva</a:t>
            </a:r>
            <a:endParaRPr lang="en-US" dirty="0"/>
          </a:p>
          <a:p>
            <a:r>
              <a:rPr lang="en-US" dirty="0" err="1"/>
              <a:t>anxiolytika</a:t>
            </a:r>
            <a:endParaRPr lang="en-US" dirty="0"/>
          </a:p>
          <a:p>
            <a:r>
              <a:rPr lang="en-US" b="1" dirty="0" err="1"/>
              <a:t>Psychoterapie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 err="1"/>
              <a:t>individuální</a:t>
            </a:r>
            <a:endParaRPr lang="en-US" dirty="0"/>
          </a:p>
          <a:p>
            <a:r>
              <a:rPr lang="en-US" dirty="0" err="1"/>
              <a:t>skupinová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5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Aspergerův</a:t>
            </a:r>
            <a:r>
              <a:rPr lang="en-US" dirty="0"/>
              <a:t> </a:t>
            </a:r>
            <a:r>
              <a:rPr lang="en-US" dirty="0" err="1"/>
              <a:t>syndrom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Patří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autistického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 /PAS/</a:t>
            </a:r>
          </a:p>
          <a:p>
            <a:r>
              <a:rPr lang="en-US" dirty="0" err="1"/>
              <a:t>Diagnostikován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od </a:t>
            </a:r>
            <a:r>
              <a:rPr lang="en-US" dirty="0" err="1"/>
              <a:t>devadesátých</a:t>
            </a:r>
            <a:r>
              <a:rPr lang="en-US" dirty="0"/>
              <a:t> let </a:t>
            </a:r>
          </a:p>
          <a:p>
            <a:r>
              <a:rPr lang="en-US" dirty="0"/>
              <a:t>V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prudký</a:t>
            </a:r>
            <a:r>
              <a:rPr lang="en-US" dirty="0"/>
              <a:t> </a:t>
            </a:r>
            <a:r>
              <a:rPr lang="en-US" dirty="0" err="1"/>
              <a:t>nárůst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poruchy</a:t>
            </a:r>
            <a:r>
              <a:rPr lang="en-US" dirty="0"/>
              <a:t>, </a:t>
            </a:r>
            <a:r>
              <a:rPr lang="en-US" dirty="0" err="1"/>
              <a:t>neví</a:t>
            </a:r>
            <a:r>
              <a:rPr lang="en-US" dirty="0"/>
              <a:t> se </a:t>
            </a:r>
            <a:r>
              <a:rPr lang="en-US" dirty="0" err="1"/>
              <a:t>zda</a:t>
            </a:r>
            <a:r>
              <a:rPr lang="en-US" dirty="0"/>
              <a:t> a </a:t>
            </a:r>
            <a:r>
              <a:rPr lang="en-US" dirty="0" err="1"/>
              <a:t>proč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2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Příznaky</a:t>
            </a:r>
            <a:r>
              <a:rPr lang="en-US" dirty="0"/>
              <a:t> a </a:t>
            </a:r>
            <a:r>
              <a:rPr lang="en-US" dirty="0" err="1"/>
              <a:t>diagnózy</a:t>
            </a:r>
            <a:r>
              <a:rPr lang="en-US" dirty="0"/>
              <a:t> v The Big Bang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Tx/>
              <a:buChar char="•"/>
            </a:pPr>
            <a:r>
              <a:rPr lang="en-US" dirty="0"/>
              <a:t>O tom, </a:t>
            </a:r>
            <a:r>
              <a:rPr lang="en-US" dirty="0" err="1"/>
              <a:t>proč</a:t>
            </a:r>
            <a:r>
              <a:rPr lang="en-US" dirty="0"/>
              <a:t> je pro </a:t>
            </a:r>
            <a:r>
              <a:rPr lang="en-US" dirty="0" err="1"/>
              <a:t>Sheldona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"spot", </a:t>
            </a:r>
            <a:r>
              <a:rPr lang="en-US" dirty="0" err="1"/>
              <a:t>čím</a:t>
            </a:r>
            <a:r>
              <a:rPr lang="en-US" dirty="0"/>
              <a:t> a </a:t>
            </a:r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/>
              <a:t>psychika</a:t>
            </a:r>
            <a:r>
              <a:rPr lang="en-US" dirty="0"/>
              <a:t> </a:t>
            </a:r>
            <a:r>
              <a:rPr lang="en-US" dirty="0" err="1"/>
              <a:t>vědců</a:t>
            </a:r>
            <a:r>
              <a:rPr lang="en-US" dirty="0"/>
              <a:t> a </a:t>
            </a:r>
            <a:r>
              <a:rPr lang="en-US" dirty="0" err="1"/>
              <a:t>nadaných</a:t>
            </a:r>
            <a:r>
              <a:rPr lang="en-US" dirty="0"/>
              <a:t> </a:t>
            </a:r>
            <a:r>
              <a:rPr lang="en-US" dirty="0" err="1"/>
              <a:t>lidí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liší</a:t>
            </a:r>
            <a:r>
              <a:rPr lang="en-US" dirty="0"/>
              <a:t> od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průměrné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6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tumblr_lx9ktfnvOz1r798bk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093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Aspergerův</a:t>
            </a:r>
            <a:r>
              <a:rPr lang="en-US" dirty="0"/>
              <a:t> </a:t>
            </a:r>
            <a:r>
              <a:rPr lang="en-US" dirty="0" err="1"/>
              <a:t>syndrom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u="sng" dirty="0" err="1"/>
              <a:t>Diagnostická</a:t>
            </a:r>
            <a:r>
              <a:rPr lang="en-US" b="1" u="sng" dirty="0"/>
              <a:t> </a:t>
            </a:r>
            <a:r>
              <a:rPr lang="en-US" b="1" u="sng" dirty="0" err="1"/>
              <a:t>kritéria</a:t>
            </a:r>
            <a:r>
              <a:rPr lang="en-US" b="1" u="sng" dirty="0"/>
              <a:t> pro </a:t>
            </a:r>
            <a:r>
              <a:rPr lang="en-US" b="1" u="sng" dirty="0" err="1"/>
              <a:t>Aspergerův</a:t>
            </a:r>
            <a:r>
              <a:rPr lang="en-US" b="1" u="sng" dirty="0"/>
              <a:t> </a:t>
            </a:r>
            <a:r>
              <a:rPr lang="en-US" b="1" u="sng" dirty="0" err="1"/>
              <a:t>syndrom</a:t>
            </a:r>
            <a:r>
              <a:rPr lang="en-US" b="1" u="sng" dirty="0"/>
              <a:t> </a:t>
            </a:r>
            <a:r>
              <a:rPr lang="en-US" b="1" u="sng" dirty="0" err="1"/>
              <a:t>podle</a:t>
            </a:r>
            <a:r>
              <a:rPr lang="en-US" b="1" u="sng" dirty="0"/>
              <a:t> DSM-IV-TR </a:t>
            </a:r>
            <a:endParaRPr lang="en-US" dirty="0"/>
          </a:p>
          <a:p>
            <a:r>
              <a:rPr lang="en-US" u="sng" dirty="0"/>
              <a:t>A - </a:t>
            </a:r>
            <a:r>
              <a:rPr lang="en-US" u="sng" dirty="0" err="1"/>
              <a:t>Kvalitativní</a:t>
            </a:r>
            <a:r>
              <a:rPr lang="en-US" u="sng" dirty="0"/>
              <a:t> </a:t>
            </a:r>
            <a:r>
              <a:rPr lang="en-US" u="sng" dirty="0" err="1"/>
              <a:t>narušení</a:t>
            </a:r>
            <a:r>
              <a:rPr lang="en-US" u="sng" dirty="0"/>
              <a:t> </a:t>
            </a:r>
            <a:r>
              <a:rPr lang="en-US" u="sng" dirty="0" err="1"/>
              <a:t>sociálních</a:t>
            </a:r>
            <a:r>
              <a:rPr lang="en-US" u="sng" dirty="0"/>
              <a:t> </a:t>
            </a:r>
            <a:r>
              <a:rPr lang="en-US" u="sng" dirty="0" err="1"/>
              <a:t>vazeb</a:t>
            </a:r>
            <a:r>
              <a:rPr lang="en-US" u="sng" dirty="0"/>
              <a:t> (</a:t>
            </a:r>
            <a:r>
              <a:rPr lang="en-US" u="sng" dirty="0" err="1"/>
              <a:t>minimálně</a:t>
            </a:r>
            <a:r>
              <a:rPr lang="en-US" u="sng" dirty="0"/>
              <a:t> 2 </a:t>
            </a:r>
            <a:r>
              <a:rPr lang="en-US" u="sng" dirty="0" err="1"/>
              <a:t>znaky</a:t>
            </a:r>
            <a:r>
              <a:rPr lang="en-US" u="sng" dirty="0"/>
              <a:t>)</a:t>
            </a:r>
          </a:p>
          <a:p>
            <a:r>
              <a:rPr lang="en-US" b="1" dirty="0" err="1"/>
              <a:t>zjevné</a:t>
            </a:r>
            <a:r>
              <a:rPr lang="en-US" b="1" dirty="0"/>
              <a:t> </a:t>
            </a:r>
            <a:r>
              <a:rPr lang="en-US" b="1" dirty="0" err="1"/>
              <a:t>narušení</a:t>
            </a:r>
            <a:r>
              <a:rPr lang="en-US" b="1" dirty="0"/>
              <a:t> </a:t>
            </a:r>
            <a:r>
              <a:rPr lang="en-US" b="1" dirty="0" err="1"/>
              <a:t>schopnosti</a:t>
            </a:r>
            <a:r>
              <a:rPr lang="en-US" b="1" dirty="0"/>
              <a:t> </a:t>
            </a:r>
            <a:r>
              <a:rPr lang="en-US" b="1" dirty="0" err="1"/>
              <a:t>používat</a:t>
            </a:r>
            <a:r>
              <a:rPr lang="en-US" b="1" dirty="0"/>
              <a:t> </a:t>
            </a:r>
            <a:r>
              <a:rPr lang="en-US" b="1" dirty="0" err="1"/>
              <a:t>nonverbálních</a:t>
            </a:r>
            <a:r>
              <a:rPr lang="en-US" b="1" dirty="0"/>
              <a:t> </a:t>
            </a:r>
            <a:r>
              <a:rPr lang="en-US" b="1" dirty="0" err="1"/>
              <a:t>projevů</a:t>
            </a:r>
            <a:r>
              <a:rPr lang="en-US" b="1" dirty="0"/>
              <a:t> v </a:t>
            </a:r>
            <a:r>
              <a:rPr lang="en-US" b="1" dirty="0" err="1"/>
              <a:t>sociální</a:t>
            </a:r>
            <a:r>
              <a:rPr lang="en-US" b="1" dirty="0"/>
              <a:t> </a:t>
            </a:r>
            <a:r>
              <a:rPr lang="en-US" b="1" dirty="0" err="1"/>
              <a:t>interakci</a:t>
            </a:r>
            <a:r>
              <a:rPr lang="en-US" b="1" dirty="0"/>
              <a:t> (</a:t>
            </a:r>
            <a:r>
              <a:rPr lang="en-US" b="1" dirty="0" err="1"/>
              <a:t>oční</a:t>
            </a:r>
            <a:r>
              <a:rPr lang="en-US" b="1" dirty="0"/>
              <a:t> </a:t>
            </a:r>
            <a:r>
              <a:rPr lang="en-US" b="1" dirty="0" err="1"/>
              <a:t>kontakt</a:t>
            </a:r>
            <a:r>
              <a:rPr lang="en-US" b="1" dirty="0"/>
              <a:t>, </a:t>
            </a:r>
            <a:r>
              <a:rPr lang="en-US" b="1" dirty="0" err="1"/>
              <a:t>výraz</a:t>
            </a:r>
            <a:r>
              <a:rPr lang="en-US" b="1" dirty="0"/>
              <a:t> </a:t>
            </a:r>
            <a:r>
              <a:rPr lang="en-US" b="1" dirty="0" err="1"/>
              <a:t>obličeje</a:t>
            </a:r>
            <a:r>
              <a:rPr lang="en-US" b="1" dirty="0"/>
              <a:t>, </a:t>
            </a:r>
            <a:r>
              <a:rPr lang="en-US" b="1" dirty="0" err="1"/>
              <a:t>gestikulace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 err="1"/>
              <a:t>neschopnost</a:t>
            </a:r>
            <a:r>
              <a:rPr lang="en-US" b="1" dirty="0"/>
              <a:t> </a:t>
            </a:r>
            <a:r>
              <a:rPr lang="en-US" b="1" dirty="0" err="1"/>
              <a:t>vytvářet</a:t>
            </a:r>
            <a:r>
              <a:rPr lang="en-US" b="1" dirty="0"/>
              <a:t> </a:t>
            </a:r>
            <a:r>
              <a:rPr lang="en-US" b="1" dirty="0" err="1"/>
              <a:t>vztahy</a:t>
            </a:r>
            <a:r>
              <a:rPr lang="en-US" b="1" dirty="0"/>
              <a:t> k </a:t>
            </a:r>
            <a:r>
              <a:rPr lang="en-US" b="1" dirty="0" err="1"/>
              <a:t>vrstevníkům</a:t>
            </a:r>
            <a:r>
              <a:rPr lang="en-US" b="1" dirty="0"/>
              <a:t> </a:t>
            </a:r>
            <a:r>
              <a:rPr lang="en-US" b="1" dirty="0" err="1"/>
              <a:t>odpovídající</a:t>
            </a:r>
            <a:r>
              <a:rPr lang="en-US" b="1" dirty="0"/>
              <a:t> </a:t>
            </a:r>
            <a:r>
              <a:rPr lang="en-US" b="1" dirty="0" err="1"/>
              <a:t>vývojové</a:t>
            </a:r>
            <a:r>
              <a:rPr lang="en-US" b="1" dirty="0"/>
              <a:t> </a:t>
            </a:r>
            <a:r>
              <a:rPr lang="en-US" b="1" dirty="0" err="1"/>
              <a:t>úrovni</a:t>
            </a:r>
            <a:endParaRPr lang="en-US" dirty="0"/>
          </a:p>
          <a:p>
            <a:r>
              <a:rPr lang="en-US" b="1" dirty="0" err="1"/>
              <a:t>chybění</a:t>
            </a:r>
            <a:r>
              <a:rPr lang="en-US" b="1" dirty="0"/>
              <a:t> </a:t>
            </a:r>
            <a:r>
              <a:rPr lang="en-US" b="1" dirty="0" err="1"/>
              <a:t>schopnosti</a:t>
            </a:r>
            <a:r>
              <a:rPr lang="en-US" b="1" dirty="0"/>
              <a:t> </a:t>
            </a:r>
            <a:r>
              <a:rPr lang="en-US" b="1" dirty="0" err="1"/>
              <a:t>sdílet</a:t>
            </a:r>
            <a:r>
              <a:rPr lang="en-US" b="1" dirty="0"/>
              <a:t> </a:t>
            </a:r>
            <a:r>
              <a:rPr lang="en-US" b="1" dirty="0" err="1"/>
              <a:t>zážitky</a:t>
            </a:r>
            <a:r>
              <a:rPr lang="en-US" b="1" dirty="0"/>
              <a:t> s </a:t>
            </a:r>
            <a:r>
              <a:rPr lang="en-US" b="1" dirty="0" err="1"/>
              <a:t>ostatními</a:t>
            </a:r>
            <a:r>
              <a:rPr lang="en-US" b="1" dirty="0"/>
              <a:t> (</a:t>
            </a:r>
            <a:r>
              <a:rPr lang="en-US" b="1" dirty="0" err="1"/>
              <a:t>např</a:t>
            </a:r>
            <a:r>
              <a:rPr lang="en-US" b="1" dirty="0"/>
              <a:t>. </a:t>
            </a:r>
            <a:r>
              <a:rPr lang="en-US" b="1" dirty="0" err="1"/>
              <a:t>chybí</a:t>
            </a:r>
            <a:r>
              <a:rPr lang="en-US" b="1" dirty="0"/>
              <a:t> </a:t>
            </a:r>
            <a:r>
              <a:rPr lang="en-US" b="1" dirty="0" err="1"/>
              <a:t>ukazování</a:t>
            </a:r>
            <a:r>
              <a:rPr lang="en-US" b="1" dirty="0"/>
              <a:t> </a:t>
            </a:r>
            <a:r>
              <a:rPr lang="en-US" b="1" dirty="0" err="1"/>
              <a:t>či</a:t>
            </a:r>
            <a:r>
              <a:rPr lang="en-US" b="1" dirty="0"/>
              <a:t> </a:t>
            </a:r>
            <a:r>
              <a:rPr lang="en-US" b="1" dirty="0" err="1"/>
              <a:t>přinášení</a:t>
            </a:r>
            <a:r>
              <a:rPr lang="en-US" b="1" dirty="0"/>
              <a:t> </a:t>
            </a:r>
            <a:r>
              <a:rPr lang="en-US" b="1" dirty="0" err="1"/>
              <a:t>předmětů</a:t>
            </a:r>
            <a:r>
              <a:rPr lang="en-US" b="1" dirty="0"/>
              <a:t>, </a:t>
            </a:r>
            <a:r>
              <a:rPr lang="en-US" b="1" dirty="0" err="1"/>
              <a:t>které</a:t>
            </a:r>
            <a:r>
              <a:rPr lang="en-US" b="1" dirty="0"/>
              <a:t> ho </a:t>
            </a:r>
            <a:r>
              <a:rPr lang="en-US" b="1" dirty="0" err="1"/>
              <a:t>zajímají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 err="1"/>
              <a:t>chybění</a:t>
            </a:r>
            <a:r>
              <a:rPr lang="en-US" b="1" dirty="0"/>
              <a:t> </a:t>
            </a:r>
            <a:r>
              <a:rPr lang="en-US" b="1" dirty="0" err="1"/>
              <a:t>sociální</a:t>
            </a:r>
            <a:r>
              <a:rPr lang="en-US" b="1" dirty="0"/>
              <a:t> a </a:t>
            </a:r>
            <a:r>
              <a:rPr lang="en-US" b="1" dirty="0" err="1"/>
              <a:t>emoční</a:t>
            </a:r>
            <a:r>
              <a:rPr lang="en-US" b="1" dirty="0"/>
              <a:t> reciprocity (</a:t>
            </a:r>
            <a:r>
              <a:rPr lang="en-US" b="1" dirty="0" err="1"/>
              <a:t>vzájemnosti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B - </a:t>
            </a:r>
            <a:r>
              <a:rPr lang="en-US" u="sng" dirty="0" err="1"/>
              <a:t>Omezené</a:t>
            </a:r>
            <a:r>
              <a:rPr lang="en-US" u="sng" dirty="0"/>
              <a:t> </a:t>
            </a:r>
            <a:r>
              <a:rPr lang="en-US" u="sng" dirty="0" err="1"/>
              <a:t>opakované</a:t>
            </a:r>
            <a:r>
              <a:rPr lang="en-US" u="sng" dirty="0"/>
              <a:t> </a:t>
            </a:r>
            <a:r>
              <a:rPr lang="en-US" u="sng" dirty="0" err="1"/>
              <a:t>stereotypní</a:t>
            </a:r>
            <a:r>
              <a:rPr lang="en-US" u="sng" dirty="0"/>
              <a:t> </a:t>
            </a:r>
            <a:r>
              <a:rPr lang="en-US" u="sng" dirty="0" err="1"/>
              <a:t>vzorce</a:t>
            </a:r>
            <a:r>
              <a:rPr lang="en-US" u="sng" dirty="0"/>
              <a:t> </a:t>
            </a:r>
            <a:r>
              <a:rPr lang="en-US" u="sng" dirty="0" err="1"/>
              <a:t>chování</a:t>
            </a:r>
            <a:r>
              <a:rPr lang="en-US" u="sng" dirty="0"/>
              <a:t> </a:t>
            </a:r>
            <a:r>
              <a:rPr lang="en-US" u="sng" dirty="0" err="1"/>
              <a:t>či</a:t>
            </a:r>
            <a:r>
              <a:rPr lang="en-US" u="sng" dirty="0"/>
              <a:t> </a:t>
            </a:r>
            <a:r>
              <a:rPr lang="en-US" u="sng" dirty="0" err="1"/>
              <a:t>aktivit</a:t>
            </a:r>
            <a:r>
              <a:rPr lang="en-US" u="sng" dirty="0"/>
              <a:t> (</a:t>
            </a:r>
            <a:r>
              <a:rPr lang="en-US" u="sng" dirty="0" err="1"/>
              <a:t>minimálně</a:t>
            </a:r>
            <a:r>
              <a:rPr lang="en-US" u="sng" dirty="0"/>
              <a:t> 1 </a:t>
            </a:r>
            <a:r>
              <a:rPr lang="en-US" u="sng" dirty="0" err="1"/>
              <a:t>znak</a:t>
            </a:r>
            <a:r>
              <a:rPr lang="en-US" u="sng" dirty="0"/>
              <a:t>)</a:t>
            </a:r>
          </a:p>
          <a:p>
            <a:r>
              <a:rPr lang="en-US" b="1" dirty="0" err="1"/>
              <a:t>zaujetí</a:t>
            </a:r>
            <a:r>
              <a:rPr lang="en-US" b="1" dirty="0"/>
              <a:t> </a:t>
            </a:r>
            <a:r>
              <a:rPr lang="en-US" b="1" dirty="0" err="1"/>
              <a:t>jedním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více</a:t>
            </a:r>
            <a:r>
              <a:rPr lang="en-US" b="1" dirty="0"/>
              <a:t> </a:t>
            </a:r>
            <a:r>
              <a:rPr lang="en-US" b="1" dirty="0" err="1"/>
              <a:t>stereotypními</a:t>
            </a:r>
            <a:r>
              <a:rPr lang="en-US" b="1" dirty="0"/>
              <a:t> </a:t>
            </a:r>
            <a:r>
              <a:rPr lang="en-US" b="1" dirty="0" err="1"/>
              <a:t>omezenými</a:t>
            </a:r>
            <a:r>
              <a:rPr lang="en-US" b="1" dirty="0"/>
              <a:t> </a:t>
            </a:r>
            <a:r>
              <a:rPr lang="en-US" b="1" dirty="0" err="1"/>
              <a:t>vzorci</a:t>
            </a:r>
            <a:r>
              <a:rPr lang="en-US" b="1" dirty="0"/>
              <a:t> </a:t>
            </a:r>
            <a:r>
              <a:rPr lang="en-US" b="1" dirty="0" err="1"/>
              <a:t>zájmů</a:t>
            </a:r>
            <a:r>
              <a:rPr lang="en-US" b="1" dirty="0"/>
              <a:t>, </a:t>
            </a:r>
            <a:r>
              <a:rPr lang="en-US" b="1" dirty="0" err="1"/>
              <a:t>které</a:t>
            </a:r>
            <a:r>
              <a:rPr lang="en-US" b="1" dirty="0"/>
              <a:t> je </a:t>
            </a:r>
            <a:r>
              <a:rPr lang="en-US" b="1" dirty="0" err="1"/>
              <a:t>nenormální</a:t>
            </a:r>
            <a:r>
              <a:rPr lang="en-US" b="1" dirty="0"/>
              <a:t> z </a:t>
            </a:r>
            <a:r>
              <a:rPr lang="en-US" b="1" dirty="0" err="1"/>
              <a:t>pohledu</a:t>
            </a:r>
            <a:r>
              <a:rPr lang="en-US" b="1" dirty="0"/>
              <a:t> </a:t>
            </a:r>
            <a:r>
              <a:rPr lang="en-US" b="1" dirty="0" err="1"/>
              <a:t>intenzity</a:t>
            </a:r>
            <a:r>
              <a:rPr lang="en-US" b="1" dirty="0"/>
              <a:t> </a:t>
            </a:r>
            <a:r>
              <a:rPr lang="en-US" b="1" dirty="0" err="1"/>
              <a:t>nebo</a:t>
            </a:r>
            <a:r>
              <a:rPr lang="en-US" b="1" dirty="0"/>
              <a:t> </a:t>
            </a:r>
            <a:r>
              <a:rPr lang="en-US" b="1" dirty="0" err="1"/>
              <a:t>předmětu</a:t>
            </a:r>
            <a:r>
              <a:rPr lang="en-US" b="1" dirty="0"/>
              <a:t> </a:t>
            </a:r>
            <a:r>
              <a:rPr lang="en-US" b="1" dirty="0" err="1"/>
              <a:t>zájmu</a:t>
            </a:r>
            <a:endParaRPr lang="en-US" dirty="0"/>
          </a:p>
          <a:p>
            <a:r>
              <a:rPr lang="en-US" b="1" dirty="0" err="1"/>
              <a:t>neoblomné</a:t>
            </a:r>
            <a:r>
              <a:rPr lang="en-US" b="1" dirty="0"/>
              <a:t> </a:t>
            </a:r>
            <a:r>
              <a:rPr lang="en-US" b="1" dirty="0" err="1"/>
              <a:t>lpění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nefunkčních</a:t>
            </a:r>
            <a:r>
              <a:rPr lang="en-US" b="1" dirty="0"/>
              <a:t> </a:t>
            </a:r>
            <a:r>
              <a:rPr lang="en-US" b="1" dirty="0" err="1"/>
              <a:t>rituálech</a:t>
            </a:r>
            <a:endParaRPr lang="en-US" dirty="0"/>
          </a:p>
          <a:p>
            <a:r>
              <a:rPr lang="en-US" b="1" dirty="0" err="1"/>
              <a:t>opakované</a:t>
            </a:r>
            <a:r>
              <a:rPr lang="en-US" b="1" dirty="0"/>
              <a:t> </a:t>
            </a:r>
            <a:r>
              <a:rPr lang="en-US" b="1" dirty="0" err="1"/>
              <a:t>stereotypní</a:t>
            </a:r>
            <a:r>
              <a:rPr lang="en-US" b="1" dirty="0"/>
              <a:t> </a:t>
            </a:r>
            <a:r>
              <a:rPr lang="en-US" b="1" dirty="0" err="1"/>
              <a:t>pohybové</a:t>
            </a:r>
            <a:r>
              <a:rPr lang="en-US" b="1" dirty="0"/>
              <a:t> </a:t>
            </a:r>
            <a:r>
              <a:rPr lang="en-US" b="1" dirty="0" err="1"/>
              <a:t>manýry</a:t>
            </a:r>
            <a:r>
              <a:rPr lang="en-US" b="1" dirty="0"/>
              <a:t> (</a:t>
            </a:r>
            <a:r>
              <a:rPr lang="en-US" b="1" dirty="0" err="1"/>
              <a:t>točení</a:t>
            </a:r>
            <a:r>
              <a:rPr lang="en-US" b="1" dirty="0"/>
              <a:t>, </a:t>
            </a:r>
            <a:r>
              <a:rPr lang="en-US" b="1" dirty="0" err="1"/>
              <a:t>třepání</a:t>
            </a:r>
            <a:r>
              <a:rPr lang="en-US" b="1" dirty="0"/>
              <a:t> </a:t>
            </a:r>
            <a:r>
              <a:rPr lang="en-US" b="1" dirty="0" err="1"/>
              <a:t>prsty</a:t>
            </a:r>
            <a:r>
              <a:rPr lang="en-US" b="1" dirty="0"/>
              <a:t>, </a:t>
            </a:r>
            <a:r>
              <a:rPr lang="en-US" b="1" dirty="0" err="1"/>
              <a:t>rukama</a:t>
            </a:r>
            <a:r>
              <a:rPr lang="en-US" b="1" dirty="0"/>
              <a:t>, </a:t>
            </a:r>
            <a:r>
              <a:rPr lang="en-US" b="1" dirty="0" err="1"/>
              <a:t>komplexní</a:t>
            </a:r>
            <a:r>
              <a:rPr lang="en-US" b="1" dirty="0"/>
              <a:t> </a:t>
            </a:r>
            <a:r>
              <a:rPr lang="en-US" b="1" dirty="0" err="1"/>
              <a:t>pohyby</a:t>
            </a:r>
            <a:r>
              <a:rPr lang="en-US" b="1" dirty="0"/>
              <a:t> </a:t>
            </a:r>
            <a:r>
              <a:rPr lang="en-US" b="1" dirty="0" err="1"/>
              <a:t>celým</a:t>
            </a:r>
            <a:r>
              <a:rPr lang="en-US" b="1" dirty="0"/>
              <a:t> </a:t>
            </a:r>
            <a:r>
              <a:rPr lang="en-US" b="1" dirty="0" err="1"/>
              <a:t>tělem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 err="1"/>
              <a:t>trvalé</a:t>
            </a:r>
            <a:r>
              <a:rPr lang="en-US" b="1" dirty="0"/>
              <a:t> </a:t>
            </a:r>
            <a:r>
              <a:rPr lang="en-US" b="1" dirty="0" err="1"/>
              <a:t>zaujetí</a:t>
            </a:r>
            <a:r>
              <a:rPr lang="en-US" b="1" dirty="0"/>
              <a:t> </a:t>
            </a:r>
            <a:r>
              <a:rPr lang="en-US" b="1" dirty="0" err="1"/>
              <a:t>jednotlivými</a:t>
            </a:r>
            <a:r>
              <a:rPr lang="en-US" b="1" dirty="0"/>
              <a:t> </a:t>
            </a:r>
            <a:r>
              <a:rPr lang="en-US" b="1" dirty="0" err="1"/>
              <a:t>částmi</a:t>
            </a:r>
            <a:r>
              <a:rPr lang="en-US" b="1" dirty="0"/>
              <a:t> </a:t>
            </a:r>
            <a:r>
              <a:rPr lang="en-US" b="1" dirty="0" err="1"/>
              <a:t>objektů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7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ldon_cooper nechává vybuchnout hlavu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9" b="5122"/>
          <a:stretch/>
        </p:blipFill>
        <p:spPr>
          <a:xfrm>
            <a:off x="457200" y="775340"/>
            <a:ext cx="8229600" cy="5307319"/>
          </a:xfrm>
        </p:spPr>
      </p:pic>
    </p:spTree>
    <p:extLst>
      <p:ext uri="{BB962C8B-B14F-4D97-AF65-F5344CB8AC3E}">
        <p14:creationId xmlns:p14="http://schemas.microsoft.com/office/powerpoint/2010/main" val="4115377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Léčba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trénink</a:t>
            </a:r>
            <a:r>
              <a:rPr lang="en-US" b="1" dirty="0"/>
              <a:t> </a:t>
            </a:r>
            <a:r>
              <a:rPr lang="en-US" b="1" dirty="0" err="1"/>
              <a:t>sociálních</a:t>
            </a:r>
            <a:r>
              <a:rPr lang="en-US" b="1" dirty="0"/>
              <a:t> </a:t>
            </a:r>
            <a:r>
              <a:rPr lang="en-US" b="1" dirty="0" err="1"/>
              <a:t>dovedností</a:t>
            </a:r>
            <a:endParaRPr lang="en-US" dirty="0"/>
          </a:p>
          <a:p>
            <a:r>
              <a:rPr lang="en-US" b="1" dirty="0"/>
              <a:t>KBT /</a:t>
            </a:r>
            <a:r>
              <a:rPr lang="en-US" b="1" dirty="0" err="1"/>
              <a:t>úzkostné</a:t>
            </a:r>
            <a:r>
              <a:rPr lang="en-US" b="1" dirty="0"/>
              <a:t> </a:t>
            </a:r>
            <a:r>
              <a:rPr lang="en-US" b="1" dirty="0" err="1"/>
              <a:t>stavy</a:t>
            </a:r>
            <a:r>
              <a:rPr lang="en-US" b="1" dirty="0"/>
              <a:t>/</a:t>
            </a:r>
            <a:endParaRPr lang="en-US" dirty="0"/>
          </a:p>
          <a:p>
            <a:r>
              <a:rPr lang="en-US" b="1" dirty="0" err="1"/>
              <a:t>podpůrná</a:t>
            </a:r>
            <a:r>
              <a:rPr lang="en-US" b="1" dirty="0"/>
              <a:t> </a:t>
            </a:r>
            <a:r>
              <a:rPr lang="en-US" b="1" dirty="0" err="1"/>
              <a:t>medikace</a:t>
            </a:r>
            <a:r>
              <a:rPr lang="en-US" b="1" dirty="0"/>
              <a:t> /</a:t>
            </a:r>
            <a:r>
              <a:rPr lang="en-US" b="1" dirty="0" err="1"/>
              <a:t>antidepresiva</a:t>
            </a:r>
            <a:r>
              <a:rPr lang="en-US" b="1" dirty="0"/>
              <a:t>, </a:t>
            </a:r>
            <a:r>
              <a:rPr lang="en-US" b="1" dirty="0" err="1"/>
              <a:t>anxiolitika</a:t>
            </a:r>
            <a:r>
              <a:rPr lang="en-US" b="1" dirty="0"/>
              <a:t>/</a:t>
            </a:r>
            <a:endParaRPr lang="en-US" dirty="0"/>
          </a:p>
          <a:p>
            <a:r>
              <a:rPr lang="en-US" b="1" dirty="0" err="1"/>
              <a:t>psychoterapie</a:t>
            </a:r>
            <a:r>
              <a:rPr lang="en-US" b="1" dirty="0"/>
              <a:t> /</a:t>
            </a:r>
            <a:r>
              <a:rPr lang="en-US" b="1" dirty="0" err="1"/>
              <a:t>sebepoznání</a:t>
            </a:r>
            <a:r>
              <a:rPr lang="en-US" b="1" dirty="0"/>
              <a:t>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6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nock_penn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9" b="5719"/>
          <a:stretch/>
        </p:blipFill>
        <p:spPr>
          <a:xfrm>
            <a:off x="457200" y="304800"/>
            <a:ext cx="8229600" cy="6248400"/>
          </a:xfrm>
        </p:spPr>
      </p:pic>
    </p:spTree>
    <p:extLst>
      <p:ext uri="{BB962C8B-B14F-4D97-AF65-F5344CB8AC3E}">
        <p14:creationId xmlns:p14="http://schemas.microsoft.com/office/powerpoint/2010/main" val="1253316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Osobnost</a:t>
            </a:r>
            <a:r>
              <a:rPr lang="en-US" dirty="0"/>
              <a:t> </a:t>
            </a:r>
            <a:r>
              <a:rPr lang="en-US" dirty="0" err="1"/>
              <a:t>vědců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Extrémní</a:t>
            </a:r>
            <a:r>
              <a:rPr lang="en-US" dirty="0"/>
              <a:t> </a:t>
            </a:r>
            <a:r>
              <a:rPr lang="en-US" dirty="0" err="1"/>
              <a:t>zájem</a:t>
            </a:r>
            <a:r>
              <a:rPr lang="en-US" dirty="0"/>
              <a:t> o „</a:t>
            </a:r>
            <a:r>
              <a:rPr lang="en-US" dirty="0" err="1"/>
              <a:t>svou</a:t>
            </a:r>
            <a:r>
              <a:rPr lang="en-US" dirty="0"/>
              <a:t> oblast“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vyvážen</a:t>
            </a:r>
            <a:r>
              <a:rPr lang="en-US" dirty="0"/>
              <a:t> </a:t>
            </a:r>
            <a:r>
              <a:rPr lang="en-US" dirty="0" err="1"/>
              <a:t>malým</a:t>
            </a:r>
            <a:r>
              <a:rPr lang="en-US" dirty="0"/>
              <a:t> </a:t>
            </a:r>
            <a:r>
              <a:rPr lang="en-US" dirty="0" err="1"/>
              <a:t>zájmem</a:t>
            </a:r>
            <a:r>
              <a:rPr lang="en-US" dirty="0"/>
              <a:t> o </a:t>
            </a:r>
            <a:r>
              <a:rPr lang="en-US" dirty="0" err="1"/>
              <a:t>okolní</a:t>
            </a:r>
            <a:r>
              <a:rPr lang="en-US" dirty="0"/>
              <a:t> </a:t>
            </a:r>
            <a:r>
              <a:rPr lang="en-US" dirty="0" err="1"/>
              <a:t>život</a:t>
            </a:r>
            <a:endParaRPr lang="en-US" dirty="0"/>
          </a:p>
          <a:p>
            <a:r>
              <a:rPr lang="en-US" dirty="0" err="1"/>
              <a:t>Věci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pro </a:t>
            </a:r>
            <a:r>
              <a:rPr lang="en-US" dirty="0" err="1"/>
              <a:t>většinu</a:t>
            </a:r>
            <a:r>
              <a:rPr lang="en-US" dirty="0"/>
              <a:t> </a:t>
            </a:r>
            <a:r>
              <a:rPr lang="en-US" dirty="0" err="1"/>
              <a:t>těžké</a:t>
            </a:r>
            <a:r>
              <a:rPr lang="en-US" dirty="0"/>
              <a:t>, </a:t>
            </a:r>
            <a:r>
              <a:rPr lang="en-US" dirty="0" err="1"/>
              <a:t>jou</a:t>
            </a:r>
            <a:r>
              <a:rPr lang="en-US" dirty="0"/>
              <a:t> pro </a:t>
            </a:r>
            <a:r>
              <a:rPr lang="en-US" dirty="0" err="1"/>
              <a:t>ně</a:t>
            </a:r>
            <a:r>
              <a:rPr lang="en-US" dirty="0"/>
              <a:t> </a:t>
            </a:r>
            <a:r>
              <a:rPr lang="en-US" dirty="0" err="1"/>
              <a:t>snadné</a:t>
            </a:r>
            <a:r>
              <a:rPr lang="en-US" dirty="0"/>
              <a:t> a </a:t>
            </a:r>
            <a:r>
              <a:rPr lang="en-US" dirty="0" err="1"/>
              <a:t>naopak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16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Čím</a:t>
            </a:r>
            <a:r>
              <a:rPr lang="en-US" dirty="0"/>
              <a:t> </a:t>
            </a:r>
            <a:r>
              <a:rPr lang="en-US" dirty="0" err="1"/>
              <a:t>originálnější</a:t>
            </a:r>
            <a:r>
              <a:rPr lang="en-US" dirty="0"/>
              <a:t> a </a:t>
            </a:r>
            <a:r>
              <a:rPr lang="en-US" dirty="0" err="1"/>
              <a:t>zvláštnější</a:t>
            </a:r>
            <a:r>
              <a:rPr lang="en-US" dirty="0"/>
              <a:t> </a:t>
            </a:r>
            <a:r>
              <a:rPr lang="en-US" dirty="0" err="1"/>
              <a:t>myšlení</a:t>
            </a:r>
            <a:r>
              <a:rPr lang="en-US" dirty="0"/>
              <a:t> </a:t>
            </a:r>
            <a:r>
              <a:rPr lang="en-US" dirty="0" err="1"/>
              <a:t>člověk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,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hůř</a:t>
            </a:r>
            <a:r>
              <a:rPr lang="en-US" dirty="0"/>
              <a:t> a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chápe</a:t>
            </a:r>
            <a:r>
              <a:rPr lang="en-US" dirty="0"/>
              <a:t> </a:t>
            </a:r>
            <a:r>
              <a:rPr lang="en-US" dirty="0" err="1"/>
              <a:t>myšlení</a:t>
            </a:r>
            <a:r>
              <a:rPr lang="en-US" dirty="0"/>
              <a:t> </a:t>
            </a:r>
            <a:r>
              <a:rPr lang="en-US" dirty="0" err="1"/>
              <a:t>průměrného</a:t>
            </a:r>
            <a:r>
              <a:rPr lang="en-US" dirty="0"/>
              <a:t> </a:t>
            </a:r>
            <a:r>
              <a:rPr lang="en-US" dirty="0" err="1"/>
              <a:t>člověka</a:t>
            </a:r>
            <a:endParaRPr lang="en-US" dirty="0"/>
          </a:p>
          <a:p>
            <a:r>
              <a:rPr lang="en-US" dirty="0" err="1"/>
              <a:t>Sheldonova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o tom,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příští</a:t>
            </a:r>
            <a:r>
              <a:rPr lang="en-US" dirty="0"/>
              <a:t> </a:t>
            </a:r>
            <a:r>
              <a:rPr lang="en-US" dirty="0" err="1"/>
              <a:t>vývojové</a:t>
            </a:r>
            <a:r>
              <a:rPr lang="en-US" dirty="0"/>
              <a:t> stadium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neopodstatnělá</a:t>
            </a:r>
            <a:r>
              <a:rPr lang="en-US" dirty="0"/>
              <a:t>. </a:t>
            </a:r>
            <a:r>
              <a:rPr lang="en-US" dirty="0" err="1"/>
              <a:t>Možnost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se </a:t>
            </a:r>
            <a:r>
              <a:rPr lang="en-US" dirty="0" err="1"/>
              <a:t>lidstvo</a:t>
            </a:r>
            <a:r>
              <a:rPr lang="en-US" dirty="0"/>
              <a:t> </a:t>
            </a:r>
            <a:r>
              <a:rPr lang="en-US" dirty="0" err="1"/>
              <a:t>ubírá</a:t>
            </a:r>
            <a:r>
              <a:rPr lang="en-US" dirty="0"/>
              <a:t> </a:t>
            </a:r>
            <a:r>
              <a:rPr lang="en-US" dirty="0" err="1"/>
              <a:t>tímto</a:t>
            </a:r>
            <a:r>
              <a:rPr lang="en-US" dirty="0"/>
              <a:t> </a:t>
            </a:r>
            <a:r>
              <a:rPr lang="en-US" dirty="0" err="1"/>
              <a:t>směrem</a:t>
            </a:r>
            <a:r>
              <a:rPr lang="en-US" dirty="0"/>
              <a:t>,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nijak</a:t>
            </a:r>
            <a:r>
              <a:rPr lang="en-US" dirty="0"/>
              <a:t> </a:t>
            </a:r>
            <a:r>
              <a:rPr lang="en-US" dirty="0" err="1"/>
              <a:t>ověřená</a:t>
            </a:r>
            <a:r>
              <a:rPr lang="en-US" dirty="0"/>
              <a:t> a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ji</a:t>
            </a:r>
            <a:r>
              <a:rPr lang="en-US" dirty="0"/>
              <a:t> </a:t>
            </a:r>
            <a:r>
              <a:rPr lang="en-US" dirty="0" err="1"/>
              <a:t>ověřit</a:t>
            </a:r>
            <a:r>
              <a:rPr lang="en-US" dirty="0"/>
              <a:t> </a:t>
            </a:r>
            <a:r>
              <a:rPr lang="en-US" dirty="0" err="1"/>
              <a:t>nelze</a:t>
            </a:r>
            <a:r>
              <a:rPr lang="en-US" dirty="0"/>
              <a:t>, ale </a:t>
            </a:r>
            <a:r>
              <a:rPr lang="en-US" dirty="0" err="1"/>
              <a:t>existuje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7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alpap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0" b="5501"/>
          <a:stretch/>
        </p:blipFill>
        <p:spPr>
          <a:xfrm>
            <a:off x="457200" y="457200"/>
            <a:ext cx="8229600" cy="6152528"/>
          </a:xfrm>
        </p:spPr>
      </p:pic>
    </p:spTree>
    <p:extLst>
      <p:ext uri="{BB962C8B-B14F-4D97-AF65-F5344CB8AC3E}">
        <p14:creationId xmlns:p14="http://schemas.microsoft.com/office/powerpoint/2010/main" val="16356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82" y="457200"/>
            <a:ext cx="4663236" cy="6217649"/>
          </a:xfrm>
        </p:spPr>
      </p:pic>
    </p:spTree>
    <p:extLst>
      <p:ext uri="{BB962C8B-B14F-4D97-AF65-F5344CB8AC3E}">
        <p14:creationId xmlns:p14="http://schemas.microsoft.com/office/powerpoint/2010/main" val="3836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8017580766_535dcdddc5_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"/>
          <a:stretch/>
        </p:blipFill>
        <p:spPr>
          <a:xfrm>
            <a:off x="457200" y="457200"/>
            <a:ext cx="8229600" cy="6038567"/>
          </a:xfrm>
        </p:spPr>
      </p:pic>
    </p:spTree>
    <p:extLst>
      <p:ext uri="{BB962C8B-B14F-4D97-AF65-F5344CB8AC3E}">
        <p14:creationId xmlns:p14="http://schemas.microsoft.com/office/powerpoint/2010/main" val="93291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Seriál</a:t>
            </a:r>
            <a:r>
              <a:rPr lang="en-US" dirty="0"/>
              <a:t> je </a:t>
            </a:r>
            <a:r>
              <a:rPr lang="en-US" dirty="0" err="1"/>
              <a:t>postavený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kontrastu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Průměrná</a:t>
            </a:r>
            <a:r>
              <a:rPr lang="en-US" dirty="0"/>
              <a:t>  x  </a:t>
            </a:r>
            <a:r>
              <a:rPr lang="en-US" dirty="0" err="1"/>
              <a:t>vysoce</a:t>
            </a:r>
            <a:r>
              <a:rPr lang="en-US" dirty="0"/>
              <a:t> </a:t>
            </a:r>
            <a:r>
              <a:rPr lang="en-US" dirty="0" err="1"/>
              <a:t>nadprůměrná</a:t>
            </a:r>
            <a:r>
              <a:rPr lang="en-US" dirty="0"/>
              <a:t> </a:t>
            </a:r>
            <a:r>
              <a:rPr lang="en-US" dirty="0" err="1"/>
              <a:t>inteligence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Normální</a:t>
            </a:r>
            <a:r>
              <a:rPr lang="en-US" dirty="0"/>
              <a:t>  x  </a:t>
            </a:r>
            <a:r>
              <a:rPr lang="en-US" dirty="0" err="1"/>
              <a:t>dysfunkční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schopnosti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Krása</a:t>
            </a:r>
            <a:r>
              <a:rPr lang="en-US" dirty="0"/>
              <a:t>  x  </a:t>
            </a:r>
            <a:r>
              <a:rPr lang="en-US" dirty="0" err="1"/>
              <a:t>vzhledové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“</a:t>
            </a:r>
            <a:r>
              <a:rPr lang="en-US" dirty="0" err="1"/>
              <a:t>vady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 err="1"/>
              <a:t>Vyrovnaný</a:t>
            </a:r>
            <a:r>
              <a:rPr lang="en-US" dirty="0"/>
              <a:t>  x  </a:t>
            </a:r>
            <a:r>
              <a:rPr lang="en-US" dirty="0" err="1"/>
              <a:t>nevyrovnaný</a:t>
            </a:r>
            <a:r>
              <a:rPr lang="en-US" dirty="0"/>
              <a:t> </a:t>
            </a:r>
            <a:r>
              <a:rPr lang="en-US" dirty="0" err="1"/>
              <a:t>osobnostní</a:t>
            </a:r>
            <a:r>
              <a:rPr lang="en-US" dirty="0"/>
              <a:t> </a:t>
            </a:r>
            <a:r>
              <a:rPr lang="en-US" dirty="0" err="1"/>
              <a:t>profil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0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Diagnózy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dyslexie</a:t>
            </a:r>
            <a:endParaRPr lang="en-US" dirty="0"/>
          </a:p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fóbie</a:t>
            </a:r>
            <a:endParaRPr lang="en-US" dirty="0"/>
          </a:p>
          <a:p>
            <a:r>
              <a:rPr lang="en-US" dirty="0" err="1"/>
              <a:t>Aspergerův</a:t>
            </a:r>
            <a:r>
              <a:rPr lang="en-US" dirty="0"/>
              <a:t> </a:t>
            </a:r>
            <a:r>
              <a:rPr lang="en-US" dirty="0" err="1"/>
              <a:t>syndrom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další</a:t>
            </a:r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26960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dyslexie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Dle</a:t>
            </a:r>
            <a:r>
              <a:rPr lang="en-US" dirty="0"/>
              <a:t> MKN 10 </a:t>
            </a:r>
            <a:r>
              <a:rPr lang="en-US" dirty="0" err="1"/>
              <a:t>neexistuje</a:t>
            </a:r>
            <a:r>
              <a:rPr lang="en-US" dirty="0"/>
              <a:t> /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v </a:t>
            </a:r>
            <a:r>
              <a:rPr lang="en-US" dirty="0" err="1"/>
              <a:t>revizi</a:t>
            </a:r>
            <a:r>
              <a:rPr lang="en-US" dirty="0"/>
              <a:t>/</a:t>
            </a:r>
          </a:p>
          <a:p>
            <a:r>
              <a:rPr lang="en-US" dirty="0" err="1"/>
              <a:t>Někteří</a:t>
            </a:r>
            <a:r>
              <a:rPr lang="en-US" dirty="0"/>
              <a:t> </a:t>
            </a:r>
            <a:r>
              <a:rPr lang="en-US" dirty="0" err="1"/>
              <a:t>američtí</a:t>
            </a:r>
            <a:r>
              <a:rPr lang="en-US" dirty="0"/>
              <a:t> </a:t>
            </a:r>
            <a:r>
              <a:rPr lang="en-US" dirty="0" err="1"/>
              <a:t>odborníci</a:t>
            </a:r>
            <a:r>
              <a:rPr lang="en-US" dirty="0"/>
              <a:t> </a:t>
            </a:r>
            <a:r>
              <a:rPr lang="en-US" dirty="0" err="1"/>
              <a:t>ji</a:t>
            </a:r>
            <a:r>
              <a:rPr lang="en-US" dirty="0"/>
              <a:t> </a:t>
            </a:r>
            <a:r>
              <a:rPr lang="en-US" dirty="0" err="1"/>
              <a:t>zaměňují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AS</a:t>
            </a:r>
          </a:p>
          <a:p>
            <a:r>
              <a:rPr lang="en-US" dirty="0"/>
              <a:t>V ČR se </a:t>
            </a:r>
            <a:r>
              <a:rPr lang="en-US" dirty="0" err="1"/>
              <a:t>zmiňují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o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aspektech</a:t>
            </a:r>
            <a:r>
              <a:rPr lang="en-US" dirty="0"/>
              <a:t> </a:t>
            </a:r>
            <a:r>
              <a:rPr lang="en-US" dirty="0" err="1"/>
              <a:t>dyslexie</a:t>
            </a:r>
            <a:r>
              <a:rPr lang="en-US" dirty="0"/>
              <a:t> /ADHD</a:t>
            </a:r>
          </a:p>
          <a:p>
            <a:r>
              <a:rPr lang="en-US" dirty="0" err="1"/>
              <a:t>Většinou</a:t>
            </a:r>
            <a:r>
              <a:rPr lang="en-US" dirty="0"/>
              <a:t> se </a:t>
            </a:r>
            <a:r>
              <a:rPr lang="en-US" dirty="0" err="1"/>
              <a:t>neléčí</a:t>
            </a:r>
            <a:r>
              <a:rPr lang="en-US" dirty="0"/>
              <a:t> u </a:t>
            </a:r>
            <a:r>
              <a:rPr lang="en-US" dirty="0" err="1"/>
              <a:t>psychiatra</a:t>
            </a:r>
            <a:r>
              <a:rPr lang="en-US" dirty="0"/>
              <a:t>, ale v </a:t>
            </a:r>
            <a:r>
              <a:rPr lang="en-US" dirty="0" err="1"/>
              <a:t>poradně</a:t>
            </a:r>
            <a:r>
              <a:rPr lang="en-US" dirty="0"/>
              <a:t> pro </a:t>
            </a:r>
            <a:r>
              <a:rPr lang="en-US" dirty="0" err="1"/>
              <a:t>mezilidské</a:t>
            </a:r>
            <a:r>
              <a:rPr lang="en-US" dirty="0"/>
              <a:t> </a:t>
            </a:r>
            <a:r>
              <a:rPr lang="en-US" dirty="0" err="1"/>
              <a:t>vztahy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5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 sport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17185"/>
          <a:stretch/>
        </p:blipFill>
        <p:spPr>
          <a:xfrm>
            <a:off x="457200" y="457200"/>
            <a:ext cx="8229600" cy="6189927"/>
          </a:xfrm>
        </p:spPr>
      </p:pic>
      <p:pic>
        <p:nvPicPr>
          <p:cNvPr id="3" name="Picture 2" descr="LeonardGoSpor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dyslexie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Společenská</a:t>
            </a:r>
            <a:r>
              <a:rPr lang="en-US" dirty="0"/>
              <a:t> </a:t>
            </a:r>
            <a:r>
              <a:rPr lang="en-US" dirty="0" err="1"/>
              <a:t>neobratnost</a:t>
            </a:r>
            <a:endParaRPr lang="en-US" dirty="0"/>
          </a:p>
          <a:p>
            <a:r>
              <a:rPr lang="en-US" dirty="0" err="1"/>
              <a:t>Neschopnost</a:t>
            </a:r>
            <a:r>
              <a:rPr lang="en-US" dirty="0"/>
              <a:t> </a:t>
            </a:r>
            <a:r>
              <a:rPr lang="en-US" dirty="0" err="1"/>
              <a:t>číst</a:t>
            </a:r>
            <a:r>
              <a:rPr lang="en-US" dirty="0"/>
              <a:t>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, </a:t>
            </a:r>
            <a:r>
              <a:rPr lang="en-US" dirty="0" err="1"/>
              <a:t>rozumět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a </a:t>
            </a:r>
            <a:r>
              <a:rPr lang="en-US" dirty="0" err="1"/>
              <a:t>vysílat</a:t>
            </a:r>
            <a:r>
              <a:rPr lang="en-US" dirty="0"/>
              <a:t> je</a:t>
            </a:r>
          </a:p>
          <a:p>
            <a:r>
              <a:rPr lang="en-US" dirty="0" err="1"/>
              <a:t>Působí</a:t>
            </a:r>
            <a:r>
              <a:rPr lang="en-US" dirty="0"/>
              <a:t> </a:t>
            </a:r>
            <a:r>
              <a:rPr lang="en-US" dirty="0" err="1"/>
              <a:t>neohrabaně</a:t>
            </a:r>
            <a:r>
              <a:rPr lang="en-US" dirty="0"/>
              <a:t> v </a:t>
            </a:r>
            <a:r>
              <a:rPr lang="en-US" dirty="0" err="1"/>
              <a:t>sociálním</a:t>
            </a:r>
            <a:r>
              <a:rPr lang="en-US" dirty="0"/>
              <a:t> </a:t>
            </a:r>
            <a:r>
              <a:rPr lang="en-US" dirty="0" err="1"/>
              <a:t>styku</a:t>
            </a:r>
            <a:r>
              <a:rPr lang="en-US" dirty="0"/>
              <a:t>, </a:t>
            </a:r>
            <a:r>
              <a:rPr lang="en-US" dirty="0" err="1"/>
              <a:t>citlivější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nechtěně</a:t>
            </a:r>
            <a:r>
              <a:rPr lang="en-US" dirty="0"/>
              <a:t> </a:t>
            </a:r>
            <a:r>
              <a:rPr lang="en-US" dirty="0" err="1"/>
              <a:t>uráží</a:t>
            </a:r>
            <a:r>
              <a:rPr lang="en-US" dirty="0"/>
              <a:t>, </a:t>
            </a:r>
            <a:r>
              <a:rPr lang="en-US" dirty="0" err="1"/>
              <a:t>říká</a:t>
            </a:r>
            <a:r>
              <a:rPr lang="en-US" dirty="0"/>
              <a:t> </a:t>
            </a:r>
            <a:r>
              <a:rPr lang="en-US" dirty="0" err="1"/>
              <a:t>věci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jich</a:t>
            </a:r>
            <a:r>
              <a:rPr lang="en-US" dirty="0"/>
              <a:t> </a:t>
            </a:r>
            <a:r>
              <a:rPr lang="en-US" dirty="0" err="1"/>
              <a:t>dotknou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5651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338</TotalTime>
  <Words>598</Words>
  <Application>Microsoft Macintosh PowerPoint</Application>
  <PresentationFormat>Předvádění na obrazovce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Corbel</vt:lpstr>
      <vt:lpstr>Twilight</vt:lpstr>
      <vt:lpstr>Příznaky a diagnózy v TBBT</vt:lpstr>
      <vt:lpstr>Příznaky a diagnózy v The Big Bang Theory</vt:lpstr>
      <vt:lpstr>Prezentace aplikace PowerPoint</vt:lpstr>
      <vt:lpstr>Prezentace aplikace PowerPoint</vt:lpstr>
      <vt:lpstr>Seriál je postavený na kontrastu</vt:lpstr>
      <vt:lpstr>“Diagnózy”</vt:lpstr>
      <vt:lpstr>Sociální dyslexie</vt:lpstr>
      <vt:lpstr>Prezentace aplikace PowerPoint</vt:lpstr>
      <vt:lpstr>Sociální dyslexie</vt:lpstr>
      <vt:lpstr>Prezentace aplikace PowerPoint</vt:lpstr>
      <vt:lpstr>Prezentace aplikace PowerPoint</vt:lpstr>
      <vt:lpstr>Sociální fóbie</vt:lpstr>
      <vt:lpstr>Prezentace aplikace PowerPoint</vt:lpstr>
      <vt:lpstr>Fyzické projevy SF</vt:lpstr>
      <vt:lpstr>Myšlenky</vt:lpstr>
      <vt:lpstr>Následky neléčené sociální fobie</vt:lpstr>
      <vt:lpstr>Prezentace aplikace PowerPoint</vt:lpstr>
      <vt:lpstr>Léčba</vt:lpstr>
      <vt:lpstr>Aspergerův syndrom</vt:lpstr>
      <vt:lpstr>Prezentace aplikace PowerPoint</vt:lpstr>
      <vt:lpstr>Aspergerův syndrom</vt:lpstr>
      <vt:lpstr>Prezentace aplikace PowerPoint</vt:lpstr>
      <vt:lpstr>Léčba</vt:lpstr>
      <vt:lpstr>Prezentace aplikace PowerPoint</vt:lpstr>
      <vt:lpstr>Osobnost vědců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Štarková</dc:creator>
  <cp:lastModifiedBy>Petra Štarková</cp:lastModifiedBy>
  <cp:revision>25</cp:revision>
  <dcterms:created xsi:type="dcterms:W3CDTF">2013-07-28T16:32:25Z</dcterms:created>
  <dcterms:modified xsi:type="dcterms:W3CDTF">2020-07-12T20:56:16Z</dcterms:modified>
</cp:coreProperties>
</file>